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7" r:id="rId3"/>
    <p:sldId id="301" r:id="rId4"/>
    <p:sldId id="298" r:id="rId5"/>
    <p:sldId id="258" r:id="rId6"/>
    <p:sldId id="257" r:id="rId7"/>
    <p:sldId id="259" r:id="rId8"/>
    <p:sldId id="296" r:id="rId9"/>
    <p:sldId id="260" r:id="rId10"/>
    <p:sldId id="261" r:id="rId11"/>
    <p:sldId id="262" r:id="rId12"/>
    <p:sldId id="306" r:id="rId13"/>
    <p:sldId id="299" r:id="rId14"/>
    <p:sldId id="265" r:id="rId15"/>
    <p:sldId id="302" r:id="rId16"/>
    <p:sldId id="267" r:id="rId17"/>
    <p:sldId id="268" r:id="rId18"/>
    <p:sldId id="269" r:id="rId19"/>
    <p:sldId id="303" r:id="rId20"/>
    <p:sldId id="304" r:id="rId21"/>
    <p:sldId id="305" r:id="rId22"/>
    <p:sldId id="270" r:id="rId23"/>
    <p:sldId id="307" r:id="rId24"/>
    <p:sldId id="272" r:id="rId25"/>
    <p:sldId id="273" r:id="rId26"/>
    <p:sldId id="274" r:id="rId27"/>
    <p:sldId id="275" r:id="rId28"/>
    <p:sldId id="276" r:id="rId29"/>
    <p:sldId id="277" r:id="rId30"/>
    <p:sldId id="280" r:id="rId31"/>
    <p:sldId id="308" r:id="rId32"/>
    <p:sldId id="309" r:id="rId33"/>
    <p:sldId id="310" r:id="rId34"/>
    <p:sldId id="317" r:id="rId35"/>
    <p:sldId id="311" r:id="rId36"/>
    <p:sldId id="312" r:id="rId37"/>
    <p:sldId id="313" r:id="rId38"/>
    <p:sldId id="314" r:id="rId39"/>
    <p:sldId id="315" r:id="rId40"/>
    <p:sldId id="316" r:id="rId41"/>
    <p:sldId id="318" r:id="rId42"/>
    <p:sldId id="319" r:id="rId43"/>
    <p:sldId id="320" r:id="rId44"/>
    <p:sldId id="321" r:id="rId45"/>
    <p:sldId id="323" r:id="rId46"/>
    <p:sldId id="324" r:id="rId47"/>
    <p:sldId id="325" r:id="rId48"/>
    <p:sldId id="326" r:id="rId49"/>
    <p:sldId id="327" r:id="rId50"/>
    <p:sldId id="328" r:id="rId51"/>
    <p:sldId id="330" r:id="rId52"/>
    <p:sldId id="329" r:id="rId53"/>
    <p:sldId id="331" r:id="rId54"/>
    <p:sldId id="300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3912"/>
    <a:srgbClr val="9900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List1!$A$2:$A$11</c:f>
              <c:strCache>
                <c:ptCount val="10"/>
                <c:pt idx="0">
                  <c:v>málo kvalitní životní prostřední</c:v>
                </c:pt>
                <c:pt idx="1">
                  <c:v>nedostateční kulturní a společenský život</c:v>
                </c:pt>
                <c:pt idx="2">
                  <c:v>špatný stav chodníků a místních komunikací</c:v>
                </c:pt>
                <c:pt idx="3">
                  <c:v>nedostatek či špatná dostupnost obchodů</c:v>
                </c:pt>
                <c:pt idx="4">
                  <c:v>nedostatečné možnosti pro výstavbu domů</c:v>
                </c:pt>
                <c:pt idx="5">
                  <c:v>nedostačující veřejná doprava</c:v>
                </c:pt>
                <c:pt idx="6">
                  <c:v>nezájem lidí o obec</c:v>
                </c:pt>
                <c:pt idx="7">
                  <c:v>vztahy mezi lidmi</c:v>
                </c:pt>
                <c:pt idx="8">
                  <c:v>chybějící cyklostezky do okolních obcí</c:v>
                </c:pt>
                <c:pt idx="9">
                  <c:v>nedostatek pracovních příležitostí</c:v>
                </c:pt>
              </c:strCache>
            </c:strRef>
          </c:cat>
          <c:val>
            <c:numRef>
              <c:f>List1!$B$2:$B$11</c:f>
              <c:numCache>
                <c:formatCode>General</c:formatCode>
                <c:ptCount val="10"/>
                <c:pt idx="0">
                  <c:v>6</c:v>
                </c:pt>
                <c:pt idx="1">
                  <c:v>13</c:v>
                </c:pt>
                <c:pt idx="2">
                  <c:v>22</c:v>
                </c:pt>
                <c:pt idx="3">
                  <c:v>34</c:v>
                </c:pt>
                <c:pt idx="4">
                  <c:v>46</c:v>
                </c:pt>
                <c:pt idx="5">
                  <c:v>47</c:v>
                </c:pt>
                <c:pt idx="6">
                  <c:v>54</c:v>
                </c:pt>
                <c:pt idx="7">
                  <c:v>65</c:v>
                </c:pt>
                <c:pt idx="8">
                  <c:v>69</c:v>
                </c:pt>
                <c:pt idx="9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E7-4754-967D-C027AA77A9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5788696"/>
        <c:axId val="385787712"/>
      </c:barChart>
      <c:catAx>
        <c:axId val="385788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5787712"/>
        <c:crosses val="autoZero"/>
        <c:auto val="1"/>
        <c:lblAlgn val="ctr"/>
        <c:lblOffset val="100"/>
        <c:noMultiLvlLbl val="0"/>
      </c:catAx>
      <c:valAx>
        <c:axId val="385787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5788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724385514721953E-2"/>
          <c:y val="2.8985177171045734E-2"/>
          <c:w val="0.94149390551676626"/>
          <c:h val="0.718017634795414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Udržováním vzhledu autobusových zastávek?</c:v>
                </c:pt>
                <c:pt idx="1">
                  <c:v>Se vzhledem vývěsek po obci?</c:v>
                </c:pt>
                <c:pt idx="2">
                  <c:v>Přístupem praconíků na OÚ?</c:v>
                </c:pt>
                <c:pt idx="3">
                  <c:v>Kvalitou služeb v pohostinstvích provozovaných obcí?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83</c:v>
                </c:pt>
                <c:pt idx="1">
                  <c:v>60</c:v>
                </c:pt>
                <c:pt idx="2">
                  <c:v>96</c:v>
                </c:pt>
                <c:pt idx="3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D6-4D3D-8C42-BE82BB52096A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Udržováním vzhledu autobusových zastávek?</c:v>
                </c:pt>
                <c:pt idx="1">
                  <c:v>Se vzhledem vývěsek po obci?</c:v>
                </c:pt>
                <c:pt idx="2">
                  <c:v>Přístupem praconíků na OÚ?</c:v>
                </c:pt>
                <c:pt idx="3">
                  <c:v>Kvalitou služeb v pohostinstvích provozovaných obcí?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77</c:v>
                </c:pt>
                <c:pt idx="1">
                  <c:v>76</c:v>
                </c:pt>
                <c:pt idx="2">
                  <c:v>51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D6-4D3D-8C42-BE82BB52096A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Udržováním vzhledu autobusových zastávek?</c:v>
                </c:pt>
                <c:pt idx="1">
                  <c:v>Se vzhledem vývěsek po obci?</c:v>
                </c:pt>
                <c:pt idx="2">
                  <c:v>Přístupem praconíků na OÚ?</c:v>
                </c:pt>
                <c:pt idx="3">
                  <c:v>Kvalitou služeb v pohostinstvích provozovaných obcí?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19</c:v>
                </c:pt>
                <c:pt idx="1">
                  <c:v>35</c:v>
                </c:pt>
                <c:pt idx="2">
                  <c:v>31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D6-4D3D-8C42-BE82BB52096A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Udržováním vzhledu autobusových zastávek?</c:v>
                </c:pt>
                <c:pt idx="1">
                  <c:v>Se vzhledem vývěsek po obci?</c:v>
                </c:pt>
                <c:pt idx="2">
                  <c:v>Přístupem praconíků na OÚ?</c:v>
                </c:pt>
                <c:pt idx="3">
                  <c:v>Kvalitou služeb v pohostinstvích provozovaných obcí?</c:v>
                </c:pt>
              </c:strCache>
            </c:strRef>
          </c:cat>
          <c:val>
            <c:numRef>
              <c:f>List1!$E$2:$E$5</c:f>
              <c:numCache>
                <c:formatCode>General</c:formatCode>
                <c:ptCount val="4"/>
                <c:pt idx="0">
                  <c:v>12</c:v>
                </c:pt>
                <c:pt idx="1">
                  <c:v>12</c:v>
                </c:pt>
                <c:pt idx="2">
                  <c:v>11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D6-4D3D-8C42-BE82BB52096A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Udržováním vzhledu autobusových zastávek?</c:v>
                </c:pt>
                <c:pt idx="1">
                  <c:v>Se vzhledem vývěsek po obci?</c:v>
                </c:pt>
                <c:pt idx="2">
                  <c:v>Přístupem praconíků na OÚ?</c:v>
                </c:pt>
                <c:pt idx="3">
                  <c:v>Kvalitou služeb v pohostinstvích provozovaných obcí?</c:v>
                </c:pt>
              </c:strCache>
            </c:strRef>
          </c:cat>
          <c:val>
            <c:numRef>
              <c:f>List1!$F$2:$F$5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D6-4D3D-8C42-BE82BB52096A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Udržováním vzhledu autobusových zastávek?</c:v>
                </c:pt>
                <c:pt idx="1">
                  <c:v>Se vzhledem vývěsek po obci?</c:v>
                </c:pt>
                <c:pt idx="2">
                  <c:v>Přístupem praconíků na OÚ?</c:v>
                </c:pt>
                <c:pt idx="3">
                  <c:v>Kvalitou služeb v pohostinstvích provozovaných obcí?</c:v>
                </c:pt>
              </c:strCache>
            </c:strRef>
          </c:cat>
          <c:val>
            <c:numRef>
              <c:f>List1!$G$2:$G$5</c:f>
              <c:numCache>
                <c:formatCode>General</c:formatCode>
                <c:ptCount val="4"/>
                <c:pt idx="0">
                  <c:v>21</c:v>
                </c:pt>
                <c:pt idx="1">
                  <c:v>28</c:v>
                </c:pt>
                <c:pt idx="2">
                  <c:v>22</c:v>
                </c:pt>
                <c:pt idx="3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9D6-4D3D-8C42-BE82BB520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5060464"/>
        <c:axId val="505060792"/>
      </c:barChart>
      <c:catAx>
        <c:axId val="50506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5060792"/>
        <c:crosses val="autoZero"/>
        <c:auto val="1"/>
        <c:lblAlgn val="ctr"/>
        <c:lblOffset val="100"/>
        <c:noMultiLvlLbl val="0"/>
      </c:catAx>
      <c:valAx>
        <c:axId val="505060792"/>
        <c:scaling>
          <c:orientation val="minMax"/>
          <c:max val="1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506046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955009558196033"/>
          <c:y val="0.89229214553078751"/>
          <c:w val="0.27875767993271355"/>
          <c:h val="6.09950081170729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List1!$A$2:$A$8</c:f>
              <c:strCache>
                <c:ptCount val="7"/>
                <c:pt idx="0">
                  <c:v>Zákaz průjezdu těžké zemědělské techniky</c:v>
                </c:pt>
                <c:pt idx="1">
                  <c:v>změnit značky z pěší zóny na obytnou</c:v>
                </c:pt>
                <c:pt idx="2">
                  <c:v>Nepřehledné křižovatky (zřízení zrcadel)</c:v>
                </c:pt>
                <c:pt idx="3">
                  <c:v>Poláci na motorkách</c:v>
                </c:pt>
                <c:pt idx="4">
                  <c:v>Omezení rychlosti na ulici se zámkovou dlažbou.</c:v>
                </c:pt>
                <c:pt idx="5">
                  <c:v>Omezení rychlosti v obci/průtahem obce a na okrajích</c:v>
                </c:pt>
                <c:pt idx="6">
                  <c:v>Omezit rychlost u ZŠ a MŠ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  <c:pt idx="5">
                  <c:v>29</c:v>
                </c:pt>
                <c:pt idx="6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52-42C1-B033-01DBBF63E1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0582312"/>
        <c:axId val="510583624"/>
      </c:barChart>
      <c:catAx>
        <c:axId val="51058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0583624"/>
        <c:crosses val="autoZero"/>
        <c:auto val="1"/>
        <c:lblAlgn val="ctr"/>
        <c:lblOffset val="100"/>
        <c:noMultiLvlLbl val="0"/>
      </c:catAx>
      <c:valAx>
        <c:axId val="510583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0582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827274250293176"/>
          <c:y val="6.0778727445394115E-2"/>
          <c:w val="0.58960509641695757"/>
          <c:h val="0.852257442178702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List1!$A$2:$A$6</c:f>
              <c:strCache>
                <c:ptCount val="5"/>
                <c:pt idx="0">
                  <c:v>Od kostela</c:v>
                </c:pt>
                <c:pt idx="1">
                  <c:v>Naproti vyjezdu od kravinu</c:v>
                </c:pt>
                <c:pt idx="2">
                  <c:v>U viaduktu</c:v>
                </c:pt>
                <c:pt idx="3">
                  <c:v>Stará váha</c:v>
                </c:pt>
                <c:pt idx="4">
                  <c:v>U Burešů na křižovatce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C2-4A30-B398-2E8011A1C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64079824"/>
        <c:axId val="564079168"/>
      </c:barChart>
      <c:catAx>
        <c:axId val="564079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64079168"/>
        <c:crosses val="autoZero"/>
        <c:auto val="1"/>
        <c:lblAlgn val="ctr"/>
        <c:lblOffset val="100"/>
        <c:noMultiLvlLbl val="0"/>
      </c:catAx>
      <c:valAx>
        <c:axId val="564079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64079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List1!$A$2:$A$14</c:f>
              <c:strCache>
                <c:ptCount val="13"/>
                <c:pt idx="0">
                  <c:v>U obecního úřadu</c:v>
                </c:pt>
                <c:pt idx="1">
                  <c:v>Odbočka ke hřbitovu/u hřbitova</c:v>
                </c:pt>
                <c:pt idx="2">
                  <c:v>U hasičárny</c:v>
                </c:pt>
                <c:pt idx="3">
                  <c:v>Bernartice 240</c:v>
                </c:pt>
                <c:pt idx="4">
                  <c:v>Před domem Gladišových a Novákových na konci Bernartic</c:v>
                </c:pt>
                <c:pt idx="5">
                  <c:v>Nové bytovky</c:v>
                </c:pt>
                <c:pt idx="6">
                  <c:v>Dlážděná cesta od kulturního domu dolů ke staré poště</c:v>
                </c:pt>
                <c:pt idx="7">
                  <c:v>Zámková cesta</c:v>
                </c:pt>
                <c:pt idx="8">
                  <c:v>před ČOV</c:v>
                </c:pt>
                <c:pt idx="9">
                  <c:v>U staré pošty</c:v>
                </c:pt>
                <c:pt idx="10">
                  <c:v>Retardéry ne - jiné řešení</c:v>
                </c:pt>
                <c:pt idx="11">
                  <c:v>Vjezdy a výjezdy z obce - od Heřmanic/od Polska/od Javorníku/od Tomíkovice</c:v>
                </c:pt>
                <c:pt idx="12">
                  <c:v>U školky, školky</c:v>
                </c:pt>
              </c:strCache>
            </c:strRef>
          </c:cat>
          <c:val>
            <c:numRef>
              <c:f>List1!$B$2:$B$14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14</c:v>
                </c:pt>
                <c:pt idx="1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F5-4127-953E-C62845B748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0569848"/>
        <c:axId val="510570504"/>
      </c:barChart>
      <c:catAx>
        <c:axId val="510569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0570504"/>
        <c:crosses val="autoZero"/>
        <c:auto val="1"/>
        <c:lblAlgn val="ctr"/>
        <c:lblOffset val="100"/>
        <c:noMultiLvlLbl val="0"/>
      </c:catAx>
      <c:valAx>
        <c:axId val="510570504"/>
        <c:scaling>
          <c:orientation val="minMax"/>
          <c:max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0569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List1!$A$2:$A$14</c:f>
              <c:strCache>
                <c:ptCount val="13"/>
                <c:pt idx="0">
                  <c:v>Pumptrack - nové prvky pro bikery</c:v>
                </c:pt>
                <c:pt idx="1">
                  <c:v>Hřiště na petanque</c:v>
                </c:pt>
                <c:pt idx="2">
                  <c:v>Stezku do Horních Heřmanic, Vlčic, Uhelné</c:v>
                </c:pt>
                <c:pt idx="3">
                  <c:v>Cvičící stroje a cvičení pro ženy</c:v>
                </c:pt>
                <c:pt idx="4">
                  <c:v>Stolní tenis</c:v>
                </c:pt>
                <c:pt idx="5">
                  <c:v>Ledová plocha k bruslení</c:v>
                </c:pt>
                <c:pt idx="6">
                  <c:v>Motocross trať v okolí obce.</c:v>
                </c:pt>
                <c:pt idx="7">
                  <c:v>Koupaliště/Bazén/Wellness</c:v>
                </c:pt>
                <c:pt idx="8">
                  <c:v>Cyklostezky</c:v>
                </c:pt>
                <c:pt idx="9">
                  <c:v>Lezeckou stěnu/Lanový park-hřiště</c:v>
                </c:pt>
                <c:pt idx="10">
                  <c:v>Skateboart/Inline hřiště</c:v>
                </c:pt>
                <c:pt idx="11">
                  <c:v>Multifunkční hřiště/Tělocvična/Obnova basketbal. košů</c:v>
                </c:pt>
                <c:pt idx="12">
                  <c:v>Posilovnu/venkovní fitness/větší výběr posilovacího vybavení</c:v>
                </c:pt>
              </c:strCache>
            </c:strRef>
          </c:cat>
          <c:val>
            <c:numRef>
              <c:f>List1!$B$2:$B$14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4</c:v>
                </c:pt>
                <c:pt idx="11">
                  <c:v>6</c:v>
                </c:pt>
                <c:pt idx="1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C5-40B8-8690-16626EB03D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8754592"/>
        <c:axId val="378754920"/>
      </c:barChart>
      <c:catAx>
        <c:axId val="378754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78754920"/>
        <c:crosses val="autoZero"/>
        <c:auto val="1"/>
        <c:lblAlgn val="ctr"/>
        <c:lblOffset val="100"/>
        <c:noMultiLvlLbl val="0"/>
      </c:catAx>
      <c:valAx>
        <c:axId val="378754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7875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033163150612551"/>
          <c:y val="2.4122807017543858E-2"/>
          <c:w val="0.43654437016110847"/>
          <c:h val="0.891081986462218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List1!$A$2:$A$14</c:f>
              <c:strCache>
                <c:ptCount val="13"/>
                <c:pt idx="0">
                  <c:v>Jednorázové popl. za svoz odpadu, vývoz popelnic</c:v>
                </c:pt>
                <c:pt idx="1">
                  <c:v>Nové kontejnery k Polsku</c:v>
                </c:pt>
                <c:pt idx="2">
                  <c:v>Změny míst kontejnerů/zvýšení počtu stanovišť</c:v>
                </c:pt>
                <c:pt idx="3">
                  <c:v>Přístřešky pro kontejnery/Zabudování do země</c:v>
                </c:pt>
                <c:pt idx="4">
                  <c:v>Více kontejnerů u jednoty</c:v>
                </c:pt>
                <c:pt idx="5">
                  <c:v>Systém - počet popelnic u nemovitostí</c:v>
                </c:pt>
                <c:pt idx="6">
                  <c:v>Chybí na Dolním konci (naproti Šašinkového)</c:v>
                </c:pt>
                <c:pt idx="7">
                  <c:v>Přidat kontejnery u star. Pošty</c:v>
                </c:pt>
                <c:pt idx="8">
                  <c:v>Zrušení u staré pošty - neskutečný bordel, rozbitá autata</c:v>
                </c:pt>
                <c:pt idx="9">
                  <c:v>Častější svoz odpadů/sběrný dvůr</c:v>
                </c:pt>
                <c:pt idx="10">
                  <c:v>Špatně tříděné odpady/nepořádek kolem kont.-osvěta</c:v>
                </c:pt>
                <c:pt idx="11">
                  <c:v>Více nádob na tříděný odpad</c:v>
                </c:pt>
                <c:pt idx="12">
                  <c:v>Kontejnery na více druhů odpadů (oděvy, suť, kov, oleje)</c:v>
                </c:pt>
              </c:strCache>
            </c:strRef>
          </c:cat>
          <c:val>
            <c:numRef>
              <c:f>List1!$B$2:$B$14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6</c:v>
                </c:pt>
                <c:pt idx="10">
                  <c:v>6</c:v>
                </c:pt>
                <c:pt idx="11">
                  <c:v>10</c:v>
                </c:pt>
                <c:pt idx="1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75-474E-8E1F-60E3E35C3E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64084088"/>
        <c:axId val="564084416"/>
      </c:barChart>
      <c:catAx>
        <c:axId val="564084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64084416"/>
        <c:crosses val="autoZero"/>
        <c:auto val="1"/>
        <c:lblAlgn val="ctr"/>
        <c:lblOffset val="100"/>
        <c:noMultiLvlLbl val="0"/>
      </c:catAx>
      <c:valAx>
        <c:axId val="564084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64084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List1!$A$2:$A$4</c:f>
              <c:strCache>
                <c:ptCount val="3"/>
                <c:pt idx="0">
                  <c:v>Máte doma kontejner na bioodpad?</c:v>
                </c:pt>
                <c:pt idx="1">
                  <c:v>Kompostujete?</c:v>
                </c:pt>
                <c:pt idx="2">
                  <c:v>Je případné zpoplatnění za přistavení velkoobjemových kontejnerů na bioodpad až k domu v pořádku?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128</c:v>
                </c:pt>
                <c:pt idx="1">
                  <c:v>184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E9-4385-97E0-EA99CFFF13DF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List1!$A$2:$A$4</c:f>
              <c:strCache>
                <c:ptCount val="3"/>
                <c:pt idx="0">
                  <c:v>Máte doma kontejner na bioodpad?</c:v>
                </c:pt>
                <c:pt idx="1">
                  <c:v>Kompostujete?</c:v>
                </c:pt>
                <c:pt idx="2">
                  <c:v>Je případné zpoplatnění za přistavení velkoobjemových kontejnerů na bioodpad až k domu v pořádku?</c:v>
                </c:pt>
              </c:strCache>
            </c:strRef>
          </c:cat>
          <c:val>
            <c:numRef>
              <c:f>List1!$C$2:$C$4</c:f>
              <c:numCache>
                <c:formatCode>General</c:formatCode>
                <c:ptCount val="3"/>
                <c:pt idx="0">
                  <c:v>81</c:v>
                </c:pt>
                <c:pt idx="1">
                  <c:v>25</c:v>
                </c:pt>
                <c:pt idx="2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E9-4385-97E0-EA99CFFF13DF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List1!$A$2:$A$4</c:f>
              <c:strCache>
                <c:ptCount val="3"/>
                <c:pt idx="0">
                  <c:v>Máte doma kontejner na bioodpad?</c:v>
                </c:pt>
                <c:pt idx="1">
                  <c:v>Kompostujete?</c:v>
                </c:pt>
                <c:pt idx="2">
                  <c:v>Je případné zpoplatnění za přistavení velkoobjemových kontejnerů na bioodpad až k domu v pořádku?</c:v>
                </c:pt>
              </c:strCache>
            </c:strRef>
          </c:cat>
          <c:val>
            <c:numRef>
              <c:f>List1!$D$2:$D$4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E9-4385-97E0-EA99CFFF13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0584936"/>
        <c:axId val="510587232"/>
      </c:barChart>
      <c:catAx>
        <c:axId val="510584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0587232"/>
        <c:crosses val="autoZero"/>
        <c:auto val="1"/>
        <c:lblAlgn val="ctr"/>
        <c:lblOffset val="100"/>
        <c:noMultiLvlLbl val="0"/>
      </c:catAx>
      <c:valAx>
        <c:axId val="51058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0584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333031763489082"/>
          <c:y val="2.9694404825925318E-2"/>
          <c:w val="0.42470042109406347"/>
          <c:h val="0.875562163759222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List1!$A$2:$A$18</c:f>
              <c:strCache>
                <c:ptCount val="17"/>
                <c:pt idx="0">
                  <c:v>Kvalita ovzduší, obzvláště v zimním období</c:v>
                </c:pt>
                <c:pt idx="1">
                  <c:v>nedostatečný zájem o zaangažování se v obci, okolo RD</c:v>
                </c:pt>
                <c:pt idx="2">
                  <c:v>Ukončení šk.družiny v 15:00-nevyhovujíci pro pracující rodiče</c:v>
                </c:pt>
                <c:pt idx="3">
                  <c:v>Nedostatek nájemných bytů pro mladé rodiny s dětmi</c:v>
                </c:pt>
                <c:pt idx="4">
                  <c:v>Bowling - otevřeno celý týden, v létě, o svátcích</c:v>
                </c:pt>
                <c:pt idx="5">
                  <c:v>Zničený potok - vyčistit a neprohlubovat</c:v>
                </c:pt>
                <c:pt idx="6">
                  <c:v>chybějící veřejné dětské hřiště, stav prulézek</c:v>
                </c:pt>
                <c:pt idx="7">
                  <c:v>nepořádek - popadané stromy, neupravené volné plochy, rybník</c:v>
                </c:pt>
                <c:pt idx="8">
                  <c:v>Chybí kanalizace, obecní vodovod/ přístupová cesta</c:v>
                </c:pt>
                <c:pt idx="9">
                  <c:v>Nedodržování rychlosti vozidel v obci/rychlost Jarovník-Heřmanice</c:v>
                </c:pt>
                <c:pt idx="10">
                  <c:v>Stav komunikace Buková a Tomíkovice/chodník na hl.silnici</c:v>
                </c:pt>
                <c:pt idx="11">
                  <c:v>kriminalita</c:v>
                </c:pt>
                <c:pt idx="12">
                  <c:v>zápach v obci/ z místní laminátovny, hluk Stará Pošta</c:v>
                </c:pt>
                <c:pt idx="13">
                  <c:v>Chybí kontejnery na tříděný odpad; zdražování kom.odpadu</c:v>
                </c:pt>
                <c:pt idx="14">
                  <c:v>Stav budovy a vlakového nádraží</c:v>
                </c:pt>
                <c:pt idx="15">
                  <c:v>Volně pobíhající psi/neuklizené exrementi po zvířatech/štěkající psi</c:v>
                </c:pt>
                <c:pt idx="16">
                  <c:v>Romové</c:v>
                </c:pt>
              </c:strCache>
            </c:strRef>
          </c:cat>
          <c:val>
            <c:numRef>
              <c:f>List1!$B$2:$B$18</c:f>
              <c:numCache>
                <c:formatCode>General</c:formatCode>
                <c:ptCount val="1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4</c:v>
                </c:pt>
                <c:pt idx="11">
                  <c:v>4</c:v>
                </c:pt>
                <c:pt idx="12">
                  <c:v>5</c:v>
                </c:pt>
                <c:pt idx="13">
                  <c:v>7</c:v>
                </c:pt>
                <c:pt idx="14">
                  <c:v>8</c:v>
                </c:pt>
                <c:pt idx="15">
                  <c:v>10</c:v>
                </c:pt>
                <c:pt idx="16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FC-4403-B23B-35BF9A4BFB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3902496"/>
        <c:axId val="373899544"/>
      </c:barChart>
      <c:catAx>
        <c:axId val="373902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73899544"/>
        <c:crosses val="autoZero"/>
        <c:auto val="1"/>
        <c:lblAlgn val="ctr"/>
        <c:lblOffset val="100"/>
        <c:noMultiLvlLbl val="0"/>
      </c:catAx>
      <c:valAx>
        <c:axId val="373899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7390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333031763489082"/>
          <c:y val="2.9694404825925318E-2"/>
          <c:w val="0.42470042109406347"/>
          <c:h val="0.875562163759222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List1!$A$2:$A$12</c:f>
              <c:strCache>
                <c:ptCount val="11"/>
                <c:pt idx="0">
                  <c:v>Dobré vztahy mezi lidmi</c:v>
                </c:pt>
                <c:pt idx="1">
                  <c:v>rozvoj investic</c:v>
                </c:pt>
                <c:pt idx="2">
                  <c:v>Zájem o seniory</c:v>
                </c:pt>
                <c:pt idx="3">
                  <c:v>Klid a bezpečí</c:v>
                </c:pt>
                <c:pt idx="4">
                  <c:v>Kulturní akce</c:v>
                </c:pt>
                <c:pt idx="5">
                  <c:v>Přístup vedení obce k občanům</c:v>
                </c:pt>
                <c:pt idx="6">
                  <c:v>Stav komunikací</c:v>
                </c:pt>
                <c:pt idx="7">
                  <c:v>Centrum obce</c:v>
                </c:pt>
                <c:pt idx="8">
                  <c:v>Objekty pro sportovní aktivity (tělocvična,kurt,bowling,hřiště)</c:v>
                </c:pt>
                <c:pt idx="9">
                  <c:v>Škola a školka v místě</c:v>
                </c:pt>
                <c:pt idx="10">
                  <c:v>čisté a příjemné prostředí</c:v>
                </c:pt>
              </c:strCache>
            </c:strRef>
          </c:cat>
          <c:val>
            <c:numRef>
              <c:f>List1!$B$2:$B$12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6</c:v>
                </c:pt>
                <c:pt idx="7">
                  <c:v>11</c:v>
                </c:pt>
                <c:pt idx="8">
                  <c:v>14</c:v>
                </c:pt>
                <c:pt idx="9">
                  <c:v>15</c:v>
                </c:pt>
                <c:pt idx="10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17-4394-AE79-5D30DAEDF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3902496"/>
        <c:axId val="373899544"/>
      </c:barChart>
      <c:catAx>
        <c:axId val="373902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73899544"/>
        <c:crosses val="autoZero"/>
        <c:auto val="1"/>
        <c:lblAlgn val="ctr"/>
        <c:lblOffset val="100"/>
        <c:noMultiLvlLbl val="0"/>
      </c:catAx>
      <c:valAx>
        <c:axId val="373899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7390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46900390382063"/>
          <c:y val="4.0997330546519169E-2"/>
          <c:w val="0.50425169898343691"/>
          <c:h val="0.883790753068235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List1!$A$2:$A$24</c:f>
              <c:strCache>
                <c:ptCount val="23"/>
                <c:pt idx="0">
                  <c:v>Sběrný dvůr</c:v>
                </c:pt>
                <c:pt idx="1">
                  <c:v>Vodovod a kanalizace</c:v>
                </c:pt>
                <c:pt idx="2">
                  <c:v>Více kontejnerů na odpady</c:v>
                </c:pt>
                <c:pt idx="3">
                  <c:v>Kamerový systém</c:v>
                </c:pt>
                <c:pt idx="4">
                  <c:v>Čistírna</c:v>
                </c:pt>
                <c:pt idx="5">
                  <c:v>Obřadní síň na hřbitově</c:v>
                </c:pt>
                <c:pt idx="6">
                  <c:v>Rozvoj</c:v>
                </c:pt>
                <c:pt idx="7">
                  <c:v>Policie</c:v>
                </c:pt>
                <c:pt idx="8">
                  <c:v>Kosmetika/pedikúra/manikúra</c:v>
                </c:pt>
                <c:pt idx="9">
                  <c:v>Koše na psí exkrementy</c:v>
                </c:pt>
                <c:pt idx="10">
                  <c:v>Kulturní a společenský život</c:v>
                </c:pt>
                <c:pt idx="11">
                  <c:v>Zaměstnání/pracovní možnosti</c:v>
                </c:pt>
                <c:pt idx="12">
                  <c:v>Jakékoliv služby, vývěska, krejčová, opravy oděvů</c:v>
                </c:pt>
                <c:pt idx="13">
                  <c:v>Lékárna</c:v>
                </c:pt>
                <c:pt idx="14">
                  <c:v>Obchody/více zboží/papírnictví/řezník</c:v>
                </c:pt>
                <c:pt idx="15">
                  <c:v>Zubař</c:v>
                </c:pt>
                <c:pt idx="16">
                  <c:v>Pečovatelská služba/větší zájem o staré lidi/sociální služby</c:v>
                </c:pt>
                <c:pt idx="17">
                  <c:v>Řemeslníci, pokrývači, zedníci, vodař, topenář</c:v>
                </c:pt>
                <c:pt idx="18">
                  <c:v>Wellness, masáže, bazén, fitko</c:v>
                </c:pt>
                <c:pt idx="19">
                  <c:v>Pohostinství/restaurace/stravování/donáška jídla</c:v>
                </c:pt>
                <c:pt idx="20">
                  <c:v>Bankomat</c:v>
                </c:pt>
                <c:pt idx="21">
                  <c:v>Lékař/psycholog/zdravotní péče/rehabilitace</c:v>
                </c:pt>
                <c:pt idx="22">
                  <c:v>Kadeřník/holič</c:v>
                </c:pt>
              </c:strCache>
            </c:strRef>
          </c:cat>
          <c:val>
            <c:numRef>
              <c:f>List1!$B$2:$B$24</c:f>
              <c:numCache>
                <c:formatCode>General</c:formatCode>
                <c:ptCount val="2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8</c:v>
                </c:pt>
                <c:pt idx="21">
                  <c:v>14</c:v>
                </c:pt>
                <c:pt idx="2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C4-4473-9AF3-BB6A6416C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1358432"/>
        <c:axId val="371358760"/>
      </c:barChart>
      <c:catAx>
        <c:axId val="371358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71358760"/>
        <c:crosses val="autoZero"/>
        <c:auto val="1"/>
        <c:lblAlgn val="l"/>
        <c:lblOffset val="100"/>
        <c:noMultiLvlLbl val="0"/>
      </c:catAx>
      <c:valAx>
        <c:axId val="371358760"/>
        <c:scaling>
          <c:orientation val="minMax"/>
          <c:max val="2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7135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952480602144983"/>
          <c:y val="2.3353018741257246E-2"/>
          <c:w val="0.41700133610563372"/>
          <c:h val="0.894557693490709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List1!$A$2:$A$7</c:f>
              <c:strCache>
                <c:ptCount val="6"/>
                <c:pt idx="0">
                  <c:v>Moc zastávek</c:v>
                </c:pt>
                <c:pt idx="1">
                  <c:v>Mnoho dopravců na tak malé úseky</c:v>
                </c:pt>
                <c:pt idx="2">
                  <c:v>Cesta do Krnova-3 přesedání, ochota řidičů je slabá, nevědí ani zdali navazující dopravce bude na navazujícím spoji opravdu čekat.</c:v>
                </c:pt>
                <c:pt idx="3">
                  <c:v>Až na ty moderní zastávky, když prší</c:v>
                </c:pt>
                <c:pt idx="4">
                  <c:v>Rychlost</c:v>
                </c:pt>
                <c:pt idx="5">
                  <c:v>Málo spojů/Výkendové a sváteční spoje/Ranní,večerní a noční spoje/Nenavazující spoje/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DD-4BCF-AB58-87C590E742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5913760"/>
        <c:axId val="495917040"/>
      </c:barChart>
      <c:catAx>
        <c:axId val="495913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lang="en-US"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5917040"/>
        <c:crosses val="autoZero"/>
        <c:auto val="1"/>
        <c:lblAlgn val="ctr"/>
        <c:lblOffset val="100"/>
        <c:noMultiLvlLbl val="0"/>
      </c:catAx>
      <c:valAx>
        <c:axId val="495917040"/>
        <c:scaling>
          <c:orientation val="minMax"/>
          <c:max val="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5913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List1!$A$2:$A$6</c:f>
              <c:strCache>
                <c:ptCount val="5"/>
                <c:pt idx="0">
                  <c:v>Stavby dalších chodníků</c:v>
                </c:pt>
                <c:pt idx="1">
                  <c:v>Rozšíření míst pro odpočinek (lavičky)?</c:v>
                </c:pt>
                <c:pt idx="2">
                  <c:v>"Zelené energie" - solární panely, větrné elektrárny?</c:v>
                </c:pt>
                <c:pt idx="3">
                  <c:v>Parkoviště pro bytové jednotky "za hospodou"?</c:v>
                </c:pt>
                <c:pt idx="4">
                  <c:v>Rekonstrukce rybníku v Horních Heřmanicích?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80</c:v>
                </c:pt>
                <c:pt idx="1">
                  <c:v>119</c:v>
                </c:pt>
                <c:pt idx="2">
                  <c:v>79</c:v>
                </c:pt>
                <c:pt idx="3">
                  <c:v>45</c:v>
                </c:pt>
                <c:pt idx="4">
                  <c:v>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20-49EB-B3DA-77D8A4F1005C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Ne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List1!$A$2:$A$6</c:f>
              <c:strCache>
                <c:ptCount val="5"/>
                <c:pt idx="0">
                  <c:v>Stavby dalších chodníků</c:v>
                </c:pt>
                <c:pt idx="1">
                  <c:v>Rozšíření míst pro odpočinek (lavičky)?</c:v>
                </c:pt>
                <c:pt idx="2">
                  <c:v>"Zelené energie" - solární panely, větrné elektrárny?</c:v>
                </c:pt>
                <c:pt idx="3">
                  <c:v>Parkoviště pro bytové jednotky "za hospodou"?</c:v>
                </c:pt>
                <c:pt idx="4">
                  <c:v>Rekonstrukce rybníku v Horních Heřmanicích?</c:v>
                </c:pt>
              </c:strCache>
            </c:strRef>
          </c:cat>
          <c:val>
            <c:numRef>
              <c:f>List1!$C$2:$C$6</c:f>
              <c:numCache>
                <c:formatCode>General</c:formatCode>
                <c:ptCount val="5"/>
                <c:pt idx="0">
                  <c:v>65</c:v>
                </c:pt>
                <c:pt idx="1">
                  <c:v>40</c:v>
                </c:pt>
                <c:pt idx="2">
                  <c:v>46</c:v>
                </c:pt>
                <c:pt idx="3">
                  <c:v>60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20-49EB-B3DA-77D8A4F1005C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chemeClr val="bg2">
                <a:lumMod val="1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List1!$A$2:$A$6</c:f>
              <c:strCache>
                <c:ptCount val="5"/>
                <c:pt idx="0">
                  <c:v>Stavby dalších chodníků</c:v>
                </c:pt>
                <c:pt idx="1">
                  <c:v>Rozšíření míst pro odpočinek (lavičky)?</c:v>
                </c:pt>
                <c:pt idx="2">
                  <c:v>"Zelené energie" - solární panely, větrné elektrárny?</c:v>
                </c:pt>
                <c:pt idx="3">
                  <c:v>Parkoviště pro bytové jednotky "za hospodou"?</c:v>
                </c:pt>
                <c:pt idx="4">
                  <c:v>Rekonstrukce rybníku v Horních Heřmanicích?</c:v>
                </c:pt>
              </c:strCache>
            </c:strRef>
          </c:cat>
          <c:val>
            <c:numRef>
              <c:f>List1!$D$2:$D$6</c:f>
              <c:numCache>
                <c:formatCode>General</c:formatCode>
                <c:ptCount val="5"/>
                <c:pt idx="0">
                  <c:v>71</c:v>
                </c:pt>
                <c:pt idx="1">
                  <c:v>57</c:v>
                </c:pt>
                <c:pt idx="2">
                  <c:v>91</c:v>
                </c:pt>
                <c:pt idx="3">
                  <c:v>111</c:v>
                </c:pt>
                <c:pt idx="4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20-49EB-B3DA-77D8A4F100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5060464"/>
        <c:axId val="505060792"/>
      </c:barChart>
      <c:catAx>
        <c:axId val="50506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5060792"/>
        <c:crosses val="autoZero"/>
        <c:auto val="1"/>
        <c:lblAlgn val="ctr"/>
        <c:lblOffset val="100"/>
        <c:noMultiLvlLbl val="0"/>
      </c:catAx>
      <c:valAx>
        <c:axId val="505060792"/>
        <c:scaling>
          <c:orientation val="minMax"/>
          <c:max val="1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506046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List1!$A$2:$A$4</c:f>
              <c:strCache>
                <c:ptCount val="3"/>
                <c:pt idx="0">
                  <c:v>Internetovým pokrytím v obci?</c:v>
                </c:pt>
                <c:pt idx="1">
                  <c:v>Hlášením rozhlasu (SMS, email,aplikace)?</c:v>
                </c:pt>
                <c:pt idx="2">
                  <c:v>Webovými stránkami obce?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119</c:v>
                </c:pt>
                <c:pt idx="1">
                  <c:v>160</c:v>
                </c:pt>
                <c:pt idx="2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85-4AE2-83FE-39B903567B87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Ne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List1!$A$2:$A$4</c:f>
              <c:strCache>
                <c:ptCount val="3"/>
                <c:pt idx="0">
                  <c:v>Internetovým pokrytím v obci?</c:v>
                </c:pt>
                <c:pt idx="1">
                  <c:v>Hlášením rozhlasu (SMS, email,aplikace)?</c:v>
                </c:pt>
                <c:pt idx="2">
                  <c:v>Webovými stránkami obce?</c:v>
                </c:pt>
              </c:strCache>
            </c:strRef>
          </c:cat>
          <c:val>
            <c:numRef>
              <c:f>List1!$C$2:$C$4</c:f>
              <c:numCache>
                <c:formatCode>General</c:formatCode>
                <c:ptCount val="3"/>
                <c:pt idx="0">
                  <c:v>37</c:v>
                </c:pt>
                <c:pt idx="1">
                  <c:v>14</c:v>
                </c:pt>
                <c:pt idx="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85-4AE2-83FE-39B903567B87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chemeClr val="bg2">
                <a:lumMod val="1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List1!$A$2:$A$4</c:f>
              <c:strCache>
                <c:ptCount val="3"/>
                <c:pt idx="0">
                  <c:v>Internetovým pokrytím v obci?</c:v>
                </c:pt>
                <c:pt idx="1">
                  <c:v>Hlášením rozhlasu (SMS, email,aplikace)?</c:v>
                </c:pt>
                <c:pt idx="2">
                  <c:v>Webovými stránkami obce?</c:v>
                </c:pt>
              </c:strCache>
            </c:strRef>
          </c:cat>
          <c:val>
            <c:numRef>
              <c:f>List1!$D$2:$D$4</c:f>
              <c:numCache>
                <c:formatCode>General</c:formatCode>
                <c:ptCount val="3"/>
                <c:pt idx="0">
                  <c:v>60</c:v>
                </c:pt>
                <c:pt idx="1">
                  <c:v>42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85-4AE2-83FE-39B903567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5060464"/>
        <c:axId val="505060792"/>
      </c:barChart>
      <c:catAx>
        <c:axId val="50506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5060792"/>
        <c:crosses val="autoZero"/>
        <c:auto val="1"/>
        <c:lblAlgn val="ctr"/>
        <c:lblOffset val="100"/>
        <c:noMultiLvlLbl val="0"/>
      </c:catAx>
      <c:valAx>
        <c:axId val="505060792"/>
        <c:scaling>
          <c:orientation val="minMax"/>
          <c:max val="1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506046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724385514721953E-2"/>
          <c:y val="2.8985177171045734E-2"/>
          <c:w val="0.94149390551676626"/>
          <c:h val="0.718017634795414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Kvalitou místních komunikací?</c:v>
                </c:pt>
                <c:pt idx="1">
                  <c:v>Kvalitou mostů?</c:v>
                </c:pt>
                <c:pt idx="2">
                  <c:v>Kvalitou ovzduší v Bernarticích?</c:v>
                </c:pt>
                <c:pt idx="3">
                  <c:v>Kvalitou zimní údržby komunikací?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70</c:v>
                </c:pt>
                <c:pt idx="1">
                  <c:v>114</c:v>
                </c:pt>
                <c:pt idx="2">
                  <c:v>96</c:v>
                </c:pt>
                <c:pt idx="3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D6-4D3D-8C42-BE82BB52096A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Kvalitou místních komunikací?</c:v>
                </c:pt>
                <c:pt idx="1">
                  <c:v>Kvalitou mostů?</c:v>
                </c:pt>
                <c:pt idx="2">
                  <c:v>Kvalitou ovzduší v Bernarticích?</c:v>
                </c:pt>
                <c:pt idx="3">
                  <c:v>Kvalitou zimní údržby komunikací?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87</c:v>
                </c:pt>
                <c:pt idx="1">
                  <c:v>62</c:v>
                </c:pt>
                <c:pt idx="2">
                  <c:v>56</c:v>
                </c:pt>
                <c:pt idx="3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D6-4D3D-8C42-BE82BB52096A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Kvalitou místních komunikací?</c:v>
                </c:pt>
                <c:pt idx="1">
                  <c:v>Kvalitou mostů?</c:v>
                </c:pt>
                <c:pt idx="2">
                  <c:v>Kvalitou ovzduší v Bernarticích?</c:v>
                </c:pt>
                <c:pt idx="3">
                  <c:v>Kvalitou zimní údržby komunikací?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35</c:v>
                </c:pt>
                <c:pt idx="1">
                  <c:v>13</c:v>
                </c:pt>
                <c:pt idx="2">
                  <c:v>28</c:v>
                </c:pt>
                <c:pt idx="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D6-4D3D-8C42-BE82BB52096A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Kvalitou místních komunikací?</c:v>
                </c:pt>
                <c:pt idx="1">
                  <c:v>Kvalitou mostů?</c:v>
                </c:pt>
                <c:pt idx="2">
                  <c:v>Kvalitou ovzduší v Bernarticích?</c:v>
                </c:pt>
                <c:pt idx="3">
                  <c:v>Kvalitou zimní údržby komunikací?</c:v>
                </c:pt>
              </c:strCache>
            </c:strRef>
          </c:cat>
          <c:val>
            <c:numRef>
              <c:f>List1!$E$2:$E$5</c:f>
              <c:numCache>
                <c:formatCode>General</c:formatCode>
                <c:ptCount val="4"/>
                <c:pt idx="0">
                  <c:v>8</c:v>
                </c:pt>
                <c:pt idx="1">
                  <c:v>6</c:v>
                </c:pt>
                <c:pt idx="2">
                  <c:v>9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D6-4D3D-8C42-BE82BB52096A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Kvalitou místních komunikací?</c:v>
                </c:pt>
                <c:pt idx="1">
                  <c:v>Kvalitou mostů?</c:v>
                </c:pt>
                <c:pt idx="2">
                  <c:v>Kvalitou ovzduší v Bernarticích?</c:v>
                </c:pt>
                <c:pt idx="3">
                  <c:v>Kvalitou zimní údržby komunikací?</c:v>
                </c:pt>
              </c:strCache>
            </c:strRef>
          </c:cat>
          <c:val>
            <c:numRef>
              <c:f>List1!$F$2:$F$5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9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D6-4D3D-8C42-BE82BB52096A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Kvalitou místních komunikací?</c:v>
                </c:pt>
                <c:pt idx="1">
                  <c:v>Kvalitou mostů?</c:v>
                </c:pt>
                <c:pt idx="2">
                  <c:v>Kvalitou ovzduší v Bernarticích?</c:v>
                </c:pt>
                <c:pt idx="3">
                  <c:v>Kvalitou zimní údržby komunikací?</c:v>
                </c:pt>
              </c:strCache>
            </c:strRef>
          </c:cat>
          <c:val>
            <c:numRef>
              <c:f>List1!$G$2:$G$5</c:f>
              <c:numCache>
                <c:formatCode>General</c:formatCode>
                <c:ptCount val="4"/>
                <c:pt idx="0">
                  <c:v>14</c:v>
                </c:pt>
                <c:pt idx="1">
                  <c:v>19</c:v>
                </c:pt>
                <c:pt idx="2">
                  <c:v>18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9D6-4D3D-8C42-BE82BB520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5060464"/>
        <c:axId val="505060792"/>
      </c:barChart>
      <c:catAx>
        <c:axId val="50506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5060792"/>
        <c:crosses val="autoZero"/>
        <c:auto val="1"/>
        <c:lblAlgn val="ctr"/>
        <c:lblOffset val="100"/>
        <c:noMultiLvlLbl val="0"/>
      </c:catAx>
      <c:valAx>
        <c:axId val="505060792"/>
        <c:scaling>
          <c:orientation val="minMax"/>
          <c:max val="1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506046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955009558196033"/>
          <c:y val="0.89229214553078751"/>
          <c:w val="0.27875767993271355"/>
          <c:h val="6.09950081170729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724385514721953E-2"/>
          <c:y val="2.8985177171045734E-2"/>
          <c:w val="0.94149390551676626"/>
          <c:h val="0.718017634795414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Dopravní situací (jak na státních, tak na místních komunikacích)?</c:v>
                </c:pt>
                <c:pt idx="1">
                  <c:v>Kvalitou chodníků v obci?</c:v>
                </c:pt>
                <c:pt idx="2">
                  <c:v>Dostupností volnočasových aktivit?</c:v>
                </c:pt>
                <c:pt idx="3">
                  <c:v>Dostupností služeb?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43</c:v>
                </c:pt>
                <c:pt idx="1">
                  <c:v>88</c:v>
                </c:pt>
                <c:pt idx="2">
                  <c:v>66</c:v>
                </c:pt>
                <c:pt idx="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D6-4D3D-8C42-BE82BB52096A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Dopravní situací (jak na státních, tak na místních komunikacích)?</c:v>
                </c:pt>
                <c:pt idx="1">
                  <c:v>Kvalitou chodníků v obci?</c:v>
                </c:pt>
                <c:pt idx="2">
                  <c:v>Dostupností volnočasových aktivit?</c:v>
                </c:pt>
                <c:pt idx="3">
                  <c:v>Dostupností služeb?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76</c:v>
                </c:pt>
                <c:pt idx="1">
                  <c:v>76</c:v>
                </c:pt>
                <c:pt idx="2">
                  <c:v>64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D6-4D3D-8C42-BE82BB52096A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Dopravní situací (jak na státních, tak na místních komunikacích)?</c:v>
                </c:pt>
                <c:pt idx="1">
                  <c:v>Kvalitou chodníků v obci?</c:v>
                </c:pt>
                <c:pt idx="2">
                  <c:v>Dostupností volnočasových aktivit?</c:v>
                </c:pt>
                <c:pt idx="3">
                  <c:v>Dostupností služeb?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54</c:v>
                </c:pt>
                <c:pt idx="1">
                  <c:v>25</c:v>
                </c:pt>
                <c:pt idx="2">
                  <c:v>30</c:v>
                </c:pt>
                <c:pt idx="3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D6-4D3D-8C42-BE82BB52096A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Dopravní situací (jak na státních, tak na místních komunikacích)?</c:v>
                </c:pt>
                <c:pt idx="1">
                  <c:v>Kvalitou chodníků v obci?</c:v>
                </c:pt>
                <c:pt idx="2">
                  <c:v>Dostupností volnočasových aktivit?</c:v>
                </c:pt>
                <c:pt idx="3">
                  <c:v>Dostupností služeb?</c:v>
                </c:pt>
              </c:strCache>
            </c:strRef>
          </c:cat>
          <c:val>
            <c:numRef>
              <c:f>List1!$E$2:$E$5</c:f>
              <c:numCache>
                <c:formatCode>General</c:formatCode>
                <c:ptCount val="4"/>
                <c:pt idx="0">
                  <c:v>7</c:v>
                </c:pt>
                <c:pt idx="1">
                  <c:v>5</c:v>
                </c:pt>
                <c:pt idx="2">
                  <c:v>14</c:v>
                </c:pt>
                <c:pt idx="3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D6-4D3D-8C42-BE82BB52096A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Dopravní situací (jak na státních, tak na místních komunikacích)?</c:v>
                </c:pt>
                <c:pt idx="1">
                  <c:v>Kvalitou chodníků v obci?</c:v>
                </c:pt>
                <c:pt idx="2">
                  <c:v>Dostupností volnočasových aktivit?</c:v>
                </c:pt>
                <c:pt idx="3">
                  <c:v>Dostupností služeb?</c:v>
                </c:pt>
              </c:strCache>
            </c:strRef>
          </c:cat>
          <c:val>
            <c:numRef>
              <c:f>List1!$F$2:$F$5</c:f>
              <c:numCache>
                <c:formatCode>General</c:formatCode>
                <c:ptCount val="4"/>
                <c:pt idx="0">
                  <c:v>8</c:v>
                </c:pt>
                <c:pt idx="1">
                  <c:v>4</c:v>
                </c:pt>
                <c:pt idx="2">
                  <c:v>5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D6-4D3D-8C42-BE82BB52096A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Dopravní situací (jak na státních, tak na místních komunikacích)?</c:v>
                </c:pt>
                <c:pt idx="1">
                  <c:v>Kvalitou chodníků v obci?</c:v>
                </c:pt>
                <c:pt idx="2">
                  <c:v>Dostupností volnočasových aktivit?</c:v>
                </c:pt>
                <c:pt idx="3">
                  <c:v>Dostupností služeb?</c:v>
                </c:pt>
              </c:strCache>
            </c:strRef>
          </c:cat>
          <c:val>
            <c:numRef>
              <c:f>List1!$G$2:$G$5</c:f>
              <c:numCache>
                <c:formatCode>General</c:formatCode>
                <c:ptCount val="4"/>
                <c:pt idx="0">
                  <c:v>28</c:v>
                </c:pt>
                <c:pt idx="1">
                  <c:v>18</c:v>
                </c:pt>
                <c:pt idx="2">
                  <c:v>37</c:v>
                </c:pt>
                <c:pt idx="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9D6-4D3D-8C42-BE82BB520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5060464"/>
        <c:axId val="505060792"/>
      </c:barChart>
      <c:catAx>
        <c:axId val="50506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5060792"/>
        <c:crosses val="autoZero"/>
        <c:auto val="1"/>
        <c:lblAlgn val="ctr"/>
        <c:lblOffset val="100"/>
        <c:noMultiLvlLbl val="0"/>
      </c:catAx>
      <c:valAx>
        <c:axId val="505060792"/>
        <c:scaling>
          <c:orientation val="minMax"/>
          <c:max val="1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506046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955009558196033"/>
          <c:y val="0.89229214553078751"/>
          <c:w val="0.27875767993271355"/>
          <c:h val="6.09950081170729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A086A3-8671-45A6-9988-408AC652A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938" y="3501277"/>
            <a:ext cx="8922058" cy="1624613"/>
          </a:xfrm>
        </p:spPr>
        <p:txBody>
          <a:bodyPr/>
          <a:lstStyle/>
          <a:p>
            <a:pPr algn="ctr"/>
            <a:r>
              <a:rPr lang="pl-PL" sz="4000" b="1" dirty="0">
                <a:solidFill>
                  <a:srgbClr val="FF0000"/>
                </a:solidFill>
              </a:rPr>
              <a:t>Program rozvoje obce Bernartice </a:t>
            </a:r>
            <a:br>
              <a:rPr lang="pl-PL" sz="4000" b="1" dirty="0">
                <a:solidFill>
                  <a:srgbClr val="FF0000"/>
                </a:solidFill>
              </a:rPr>
            </a:br>
            <a:r>
              <a:rPr lang="pl-PL" sz="4000" b="1" dirty="0">
                <a:solidFill>
                  <a:srgbClr val="FF0000"/>
                </a:solidFill>
              </a:rPr>
              <a:t>na období 2021–2027:</a:t>
            </a:r>
            <a:br>
              <a:rPr lang="pl-PL" sz="4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pl-PL" sz="4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4000" dirty="0">
                <a:solidFill>
                  <a:schemeClr val="accent2">
                    <a:lumMod val="50000"/>
                  </a:schemeClr>
                </a:solidFill>
              </a:rPr>
              <a:t>Diskuzní setkání občanů a výsledky dotazníku pro obyvatele.</a:t>
            </a:r>
            <a:endParaRPr lang="cs-CZ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09A7C20-2DA3-49D3-85FD-D06B3F4A2C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2478" y="4376691"/>
            <a:ext cx="7766936" cy="1782543"/>
          </a:xfrm>
        </p:spPr>
        <p:txBody>
          <a:bodyPr>
            <a:normAutofit fontScale="25000" lnSpcReduction="20000"/>
          </a:bodyPr>
          <a:lstStyle/>
          <a:p>
            <a:endParaRPr lang="cs-CZ" sz="28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cs-CZ" sz="28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cs-CZ" sz="28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cs-CZ" sz="28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cs-CZ" sz="28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cs-CZ" sz="28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cs-CZ" sz="9600" dirty="0">
                <a:solidFill>
                  <a:schemeClr val="accent2">
                    <a:lumMod val="50000"/>
                  </a:schemeClr>
                </a:solidFill>
              </a:rPr>
              <a:t>Období dotazování:01-02/2020</a:t>
            </a:r>
            <a:endParaRPr lang="cs-CZ" sz="9600" dirty="0">
              <a:solidFill>
                <a:srgbClr val="FF0000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D0CA568-3E6C-4FF8-8CE5-122E18DD1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2874" y="4916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050" name="Obrázek 2" descr="W:\PUBLICITA\VIZUÁLNÍ_IDENTITA\loga\OPZ\logo_OPZ_barevne.jpg">
            <a:extLst>
              <a:ext uri="{FF2B5EF4-FFF2-40B4-BE49-F238E27FC236}">
                <a16:creationId xmlns:a16="http://schemas.microsoft.com/office/drawing/2014/main" id="{A9DECD5E-C1BB-421C-A34A-23015032A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40" y="91569"/>
            <a:ext cx="3774566" cy="78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EC99763F-4158-4EE2-868E-70566C9338AF}"/>
              </a:ext>
            </a:extLst>
          </p:cNvPr>
          <p:cNvSpPr/>
          <p:nvPr/>
        </p:nvSpPr>
        <p:spPr>
          <a:xfrm>
            <a:off x="979140" y="611483"/>
            <a:ext cx="71330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dirty="0"/>
              <a:t>Obnova a rozvoj duchovního a společenského života na venkově. CZ.03.4.74/0.0/0.0/17_080/0010117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715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B92B87-2FB7-448E-BB63-5492EA77A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35" y="111967"/>
            <a:ext cx="11834282" cy="795172"/>
          </a:xfrm>
        </p:spPr>
        <p:txBody>
          <a:bodyPr>
            <a:no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5. Jaké služby Vám v obci schází?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8C830DC9-1D6C-4611-90C9-195AAA00E0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3968941"/>
              </p:ext>
            </p:extLst>
          </p:nvPr>
        </p:nvGraphicFramePr>
        <p:xfrm>
          <a:off x="82404" y="709127"/>
          <a:ext cx="12027192" cy="6036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7768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B763EF-E24E-4B46-819A-E7147EDE8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32" y="253014"/>
            <a:ext cx="11915372" cy="708039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6. Jak hodnotíte dostupnost obce veřejnou dopravou?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7214D39-932F-4626-A8A9-1E06E23A2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83" y="1412033"/>
            <a:ext cx="9493655" cy="403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96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ED6556-EA8D-4161-99CA-B9642A91B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39" y="156238"/>
            <a:ext cx="11878322" cy="873572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7. Pokud máte k veřejné dopravě výhrady, napište jaké: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8B5C95A8-06C9-4BD0-B129-F92104B5FB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2407201"/>
              </p:ext>
            </p:extLst>
          </p:nvPr>
        </p:nvGraphicFramePr>
        <p:xfrm>
          <a:off x="-678426" y="719666"/>
          <a:ext cx="12601137" cy="5982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2346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E5907D-B033-4863-8F0C-FDA38298F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17" y="280219"/>
            <a:ext cx="11641053" cy="840658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8. </a:t>
            </a:r>
            <a:r>
              <a:rPr lang="pt-BR" dirty="0">
                <a:solidFill>
                  <a:srgbClr val="FF0000"/>
                </a:solidFill>
              </a:rPr>
              <a:t>Má obec investovat do…</a:t>
            </a:r>
            <a:endParaRPr lang="cs-CZ" dirty="0">
              <a:solidFill>
                <a:srgbClr val="FF0000"/>
              </a:solidFill>
            </a:endParaRP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9FE60F77-A929-4D81-B079-FBC9E9E67F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792760"/>
              </p:ext>
            </p:extLst>
          </p:nvPr>
        </p:nvGraphicFramePr>
        <p:xfrm>
          <a:off x="127819" y="914400"/>
          <a:ext cx="11857363" cy="5751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6514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5072FE-AB30-4989-9E37-C7A604D3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50" y="184331"/>
            <a:ext cx="9283411" cy="1233997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9. Chybí v Bernarticích nájemní byty?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8FE45D7-A95B-41CB-936B-D8C60513B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50" y="1661843"/>
            <a:ext cx="9664517" cy="399837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D28F685-007A-4206-94B3-1F910CC5C512}"/>
              </a:ext>
            </a:extLst>
          </p:cNvPr>
          <p:cNvSpPr txBox="1"/>
          <p:nvPr/>
        </p:nvSpPr>
        <p:spPr>
          <a:xfrm>
            <a:off x="648070" y="2467992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6,5%</a:t>
            </a: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B9E3C141-8277-4232-9DBA-184B24B951AA}"/>
              </a:ext>
            </a:extLst>
          </p:cNvPr>
          <p:cNvSpPr/>
          <p:nvPr/>
        </p:nvSpPr>
        <p:spPr>
          <a:xfrm>
            <a:off x="1986117" y="2075004"/>
            <a:ext cx="1691148" cy="793098"/>
          </a:xfrm>
          <a:prstGeom prst="ellipse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36,5%</a:t>
            </a:r>
          </a:p>
        </p:txBody>
      </p:sp>
    </p:spTree>
    <p:extLst>
      <p:ext uri="{BB962C8B-B14F-4D97-AF65-F5344CB8AC3E}">
        <p14:creationId xmlns:p14="http://schemas.microsoft.com/office/powerpoint/2010/main" val="2601925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84EFAF-8CA4-4A49-A8A4-4AB957C32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" y="102476"/>
            <a:ext cx="11922711" cy="82967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10. Jste spokojeni s...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713744D4-7C8E-480F-AC3D-9F97B62BB0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9399741"/>
              </p:ext>
            </p:extLst>
          </p:nvPr>
        </p:nvGraphicFramePr>
        <p:xfrm>
          <a:off x="127819" y="914400"/>
          <a:ext cx="11857363" cy="5751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898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2CC900-7D8B-4CDC-9865-CFCB56892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39" y="167487"/>
            <a:ext cx="11850665" cy="1320800"/>
          </a:xfrm>
        </p:spPr>
        <p:txBody>
          <a:bodyPr>
            <a:no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11. Měla by se obec zaměřit na pozemky pro výstavbu rodinných domů?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6CC1A63-7C89-4AEF-913C-11B8E45361AF}"/>
              </a:ext>
            </a:extLst>
          </p:cNvPr>
          <p:cNvSpPr txBox="1"/>
          <p:nvPr/>
        </p:nvSpPr>
        <p:spPr>
          <a:xfrm>
            <a:off x="3142696" y="2574525"/>
            <a:ext cx="719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</a:rPr>
              <a:t>7,8%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FA359C8-4AD7-420F-8102-7B71FA505148}"/>
              </a:ext>
            </a:extLst>
          </p:cNvPr>
          <p:cNvSpPr txBox="1"/>
          <p:nvPr/>
        </p:nvSpPr>
        <p:spPr>
          <a:xfrm>
            <a:off x="2361460" y="2728413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7,8%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85B87F4-2201-4713-804D-36BE6F534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95" y="1488287"/>
            <a:ext cx="9511501" cy="407801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D14E27E-9150-4A3B-BB31-258F5E80DE60}"/>
              </a:ext>
            </a:extLst>
          </p:cNvPr>
          <p:cNvSpPr txBox="1"/>
          <p:nvPr/>
        </p:nvSpPr>
        <p:spPr>
          <a:xfrm>
            <a:off x="577049" y="2713024"/>
            <a:ext cx="837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10,2%</a:t>
            </a:r>
          </a:p>
        </p:txBody>
      </p:sp>
    </p:spTree>
    <p:extLst>
      <p:ext uri="{BB962C8B-B14F-4D97-AF65-F5344CB8AC3E}">
        <p14:creationId xmlns:p14="http://schemas.microsoft.com/office/powerpoint/2010/main" val="319972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BBD7E0-6361-4CFF-8165-E647FFF5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17" y="103572"/>
            <a:ext cx="11884569" cy="1320800"/>
          </a:xfrm>
        </p:spPr>
        <p:txBody>
          <a:bodyPr>
            <a:no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12. Měla by se obec zaměřit na rozšíření internetu optickým kabelem?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565AB83-5FEC-43DA-BC1D-9AF50C923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65" y="1717088"/>
            <a:ext cx="9365840" cy="399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78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5967B6-4589-489F-A4C2-B8198C7DA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5" y="82267"/>
            <a:ext cx="11887199" cy="858766"/>
          </a:xfrm>
        </p:spPr>
        <p:txBody>
          <a:bodyPr>
            <a:no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13. Péče o veřejnou zeleň je?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61F2F98-F051-4B98-AAFC-7F9F40FDD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87" y="1478040"/>
            <a:ext cx="9471851" cy="405274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FC8B4DC-63A9-48B5-BDBE-3A59F3070A4F}"/>
              </a:ext>
            </a:extLst>
          </p:cNvPr>
          <p:cNvSpPr txBox="1"/>
          <p:nvPr/>
        </p:nvSpPr>
        <p:spPr>
          <a:xfrm>
            <a:off x="3453413" y="2760956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4,6%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0F6B2D7-7C57-4F2D-9332-FE262A5DEB5F}"/>
              </a:ext>
            </a:extLst>
          </p:cNvPr>
          <p:cNvSpPr txBox="1"/>
          <p:nvPr/>
        </p:nvSpPr>
        <p:spPr>
          <a:xfrm>
            <a:off x="4331972" y="3130288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3,2%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16E91034-03A9-4840-810B-C2F19669C9AC}"/>
              </a:ext>
            </a:extLst>
          </p:cNvPr>
          <p:cNvCxnSpPr>
            <a:endCxn id="7" idx="1"/>
          </p:cNvCxnSpPr>
          <p:nvPr/>
        </p:nvCxnSpPr>
        <p:spPr>
          <a:xfrm flipV="1">
            <a:off x="4104553" y="3330343"/>
            <a:ext cx="227419" cy="76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114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4DC045-379B-4058-A9D4-8B450D130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7" y="156238"/>
            <a:ext cx="11887200" cy="13208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14. Jak jste spokojeni s… (Každý bod oznámkujte jako ve škole známkami 1–5 dle toho, jak jste s ním spokojeni): 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926E572B-A366-472A-B431-259D3EB483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4880387"/>
              </p:ext>
            </p:extLst>
          </p:nvPr>
        </p:nvGraphicFramePr>
        <p:xfrm>
          <a:off x="118614" y="1216241"/>
          <a:ext cx="11857363" cy="5557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4599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D541EE-A838-42F4-A4C9-54574D6B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3072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Obsah Programu rozvoje obce: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038120-FF99-4B95-9B27-AD56A0E65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26959"/>
            <a:ext cx="8596668" cy="5211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u="sng" dirty="0"/>
              <a:t>Analytická část</a:t>
            </a:r>
          </a:p>
          <a:p>
            <a:pPr marL="914400" lvl="2" indent="0">
              <a:buNone/>
            </a:pPr>
            <a:r>
              <a:rPr lang="cs-CZ" sz="2400" u="sng" dirty="0"/>
              <a:t>Témata:</a:t>
            </a:r>
          </a:p>
          <a:p>
            <a:pPr lvl="2">
              <a:buFont typeface="+mj-lt"/>
              <a:buAutoNum type="arabicParenR"/>
            </a:pPr>
            <a:r>
              <a:rPr lang="cs-CZ" sz="2400" dirty="0"/>
              <a:t>Území</a:t>
            </a:r>
          </a:p>
          <a:p>
            <a:pPr lvl="2">
              <a:buFont typeface="+mj-lt"/>
              <a:buAutoNum type="arabicParenR"/>
            </a:pPr>
            <a:r>
              <a:rPr lang="cs-CZ" sz="2400" dirty="0"/>
              <a:t>Obyvatelstvo- demografická a sociální situace</a:t>
            </a:r>
          </a:p>
          <a:p>
            <a:pPr lvl="2">
              <a:buFont typeface="+mj-lt"/>
              <a:buAutoNum type="arabicParenR"/>
            </a:pPr>
            <a:r>
              <a:rPr lang="cs-CZ" sz="2400" dirty="0"/>
              <a:t>Hospodářství- ekonomická situace, trh práce</a:t>
            </a:r>
          </a:p>
          <a:p>
            <a:pPr lvl="2">
              <a:buFont typeface="+mj-lt"/>
              <a:buAutoNum type="arabicParenR"/>
            </a:pPr>
            <a:r>
              <a:rPr lang="cs-CZ" sz="2400" dirty="0"/>
              <a:t>Infrastruktura- technická a dopravní infrastruktura, dopravní obslužnost</a:t>
            </a:r>
          </a:p>
          <a:p>
            <a:pPr lvl="2">
              <a:buFont typeface="+mj-lt"/>
              <a:buAutoNum type="arabicParenR"/>
            </a:pPr>
            <a:r>
              <a:rPr lang="cs-CZ" sz="2400" dirty="0"/>
              <a:t>Vybavenost území- zdravotnictví, sociální péče, kultura a péče o památky, sport</a:t>
            </a:r>
          </a:p>
          <a:p>
            <a:pPr lvl="2">
              <a:buFont typeface="+mj-lt"/>
              <a:buAutoNum type="arabicParenR"/>
            </a:pPr>
            <a:r>
              <a:rPr lang="cs-CZ" sz="2400" dirty="0"/>
              <a:t>Životní prostředí – stav ŽP, ochrana ŽP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1472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4DC045-379B-4058-A9D4-8B450D130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7" y="156238"/>
            <a:ext cx="11887200" cy="13208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14. Jak jste spokojeni s… (Každý bod oznámkujte jako ve škole známkami 1–5 dle toho, jak jste s ním spokojeni): 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926E572B-A366-472A-B431-259D3EB483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3860363"/>
              </p:ext>
            </p:extLst>
          </p:nvPr>
        </p:nvGraphicFramePr>
        <p:xfrm>
          <a:off x="118614" y="1216241"/>
          <a:ext cx="11857363" cy="5557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5929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4DC045-379B-4058-A9D4-8B450D130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7" y="156238"/>
            <a:ext cx="11887200" cy="13208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14. Jak jste spokojeni s… (Každý bod oznámkujte jako ve škole známkami 1–5 dle toho, jak jste s ním spokojeni): 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926E572B-A366-472A-B431-259D3EB483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8234721"/>
              </p:ext>
            </p:extLst>
          </p:nvPr>
        </p:nvGraphicFramePr>
        <p:xfrm>
          <a:off x="118614" y="1216241"/>
          <a:ext cx="11857363" cy="5557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4936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E76518-E354-4FA5-8767-6DDB45ABA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18" y="198767"/>
            <a:ext cx="11857936" cy="1044871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15. Pokud Vám nevyhovuje kvalita místních komunikací, napište kde (které ulice):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4062885B-821B-40A4-B1CF-2F0BF6D50E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909717"/>
              </p:ext>
            </p:extLst>
          </p:nvPr>
        </p:nvGraphicFramePr>
        <p:xfrm>
          <a:off x="126918" y="1334426"/>
          <a:ext cx="11857936" cy="53248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57936">
                  <a:extLst>
                    <a:ext uri="{9D8B030D-6E8A-4147-A177-3AD203B41FA5}">
                      <a16:colId xmlns:a16="http://schemas.microsoft.com/office/drawing/2014/main" val="1735400003"/>
                    </a:ext>
                  </a:extLst>
                </a:gridCol>
              </a:tblGrid>
              <a:tr h="314441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l-PL" sz="1800" b="1" u="none" strike="noStrike">
                          <a:effectLst/>
                        </a:rPr>
                        <a:t>Od hasičské zbrojnice k váze je tam dost nepříjemný “skok”</a:t>
                      </a:r>
                      <a:endParaRPr lang="pl-PL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8587" marB="8587" anchor="b"/>
                </a:tc>
                <a:extLst>
                  <a:ext uri="{0D108BD9-81ED-4DB2-BD59-A6C34878D82A}">
                    <a16:rowId xmlns:a16="http://schemas.microsoft.com/office/drawing/2014/main" val="2865795254"/>
                  </a:ext>
                </a:extLst>
              </a:tr>
              <a:tr h="314441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800" b="1" u="none" strike="noStrike">
                          <a:effectLst/>
                        </a:rPr>
                        <a:t>Před ZŠ je třeba umístit retardér a spravit chodník na mostě.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8587" marB="8587" anchor="b"/>
                </a:tc>
                <a:extLst>
                  <a:ext uri="{0D108BD9-81ED-4DB2-BD59-A6C34878D82A}">
                    <a16:rowId xmlns:a16="http://schemas.microsoft.com/office/drawing/2014/main" val="4013017121"/>
                  </a:ext>
                </a:extLst>
              </a:tr>
              <a:tr h="314441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800" b="1" u="none" strike="noStrike">
                          <a:effectLst/>
                        </a:rPr>
                        <a:t>Horní Heřmanice okolo kapličky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8587" marB="8587" anchor="b"/>
                </a:tc>
                <a:extLst>
                  <a:ext uri="{0D108BD9-81ED-4DB2-BD59-A6C34878D82A}">
                    <a16:rowId xmlns:a16="http://schemas.microsoft.com/office/drawing/2014/main" val="1221598798"/>
                  </a:ext>
                </a:extLst>
              </a:tr>
              <a:tr h="314441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l-PL" sz="1800" b="1" u="none" strike="noStrike" dirty="0">
                          <a:effectLst/>
                        </a:rPr>
                        <a:t>spadlá zítka pod Liborem Ptáčkem,měla by se opravit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8587" marB="8587" anchor="b"/>
                </a:tc>
                <a:extLst>
                  <a:ext uri="{0D108BD9-81ED-4DB2-BD59-A6C34878D82A}">
                    <a16:rowId xmlns:a16="http://schemas.microsoft.com/office/drawing/2014/main" val="1053625107"/>
                  </a:ext>
                </a:extLst>
              </a:tr>
              <a:tr h="314441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800" b="1" u="none" strike="noStrike">
                          <a:effectLst/>
                        </a:rPr>
                        <a:t>Kanály po hlavní cestě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8587" marB="8587" anchor="b"/>
                </a:tc>
                <a:extLst>
                  <a:ext uri="{0D108BD9-81ED-4DB2-BD59-A6C34878D82A}">
                    <a16:rowId xmlns:a16="http://schemas.microsoft.com/office/drawing/2014/main" val="2496208950"/>
                  </a:ext>
                </a:extLst>
              </a:tr>
              <a:tr h="314441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800" b="1" u="none" strike="noStrike" dirty="0">
                          <a:effectLst/>
                        </a:rPr>
                        <a:t>Komunikace do Bukové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8587" marB="8587" anchor="b"/>
                </a:tc>
                <a:extLst>
                  <a:ext uri="{0D108BD9-81ED-4DB2-BD59-A6C34878D82A}">
                    <a16:rowId xmlns:a16="http://schemas.microsoft.com/office/drawing/2014/main" val="1296147094"/>
                  </a:ext>
                </a:extLst>
              </a:tr>
              <a:tr h="314441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800" b="1" u="none" strike="noStrike">
                          <a:effectLst/>
                        </a:rPr>
                        <a:t>Buková-Tomíkovice je katastrofa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8587" marB="8587" anchor="b"/>
                </a:tc>
                <a:extLst>
                  <a:ext uri="{0D108BD9-81ED-4DB2-BD59-A6C34878D82A}">
                    <a16:rowId xmlns:a16="http://schemas.microsoft.com/office/drawing/2014/main" val="720021805"/>
                  </a:ext>
                </a:extLst>
              </a:tr>
              <a:tr h="314441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l-PL" sz="1800" b="1" u="none" strike="noStrike">
                          <a:effectLst/>
                        </a:rPr>
                        <a:t>mezi bytovkami za hospodou,panelová cesta</a:t>
                      </a:r>
                      <a:endParaRPr lang="pl-PL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8587" marB="8587" anchor="b"/>
                </a:tc>
                <a:extLst>
                  <a:ext uri="{0D108BD9-81ED-4DB2-BD59-A6C34878D82A}">
                    <a16:rowId xmlns:a16="http://schemas.microsoft.com/office/drawing/2014/main" val="3794467850"/>
                  </a:ext>
                </a:extLst>
              </a:tr>
              <a:tr h="314441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800" b="1" u="none" strike="noStrike" dirty="0">
                          <a:effectLst/>
                        </a:rPr>
                        <a:t>Horní Heřmanice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8587" marB="8587" anchor="b"/>
                </a:tc>
                <a:extLst>
                  <a:ext uri="{0D108BD9-81ED-4DB2-BD59-A6C34878D82A}">
                    <a16:rowId xmlns:a16="http://schemas.microsoft.com/office/drawing/2014/main" val="2760273237"/>
                  </a:ext>
                </a:extLst>
              </a:tr>
              <a:tr h="314441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l-PL" sz="1800" b="1" u="none" strike="noStrike">
                          <a:effectLst/>
                        </a:rPr>
                        <a:t>Od OÚ do Bukové propadlé dekle od kanálů</a:t>
                      </a:r>
                      <a:endParaRPr lang="pl-PL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8587" marB="8587" anchor="b"/>
                </a:tc>
                <a:extLst>
                  <a:ext uri="{0D108BD9-81ED-4DB2-BD59-A6C34878D82A}">
                    <a16:rowId xmlns:a16="http://schemas.microsoft.com/office/drawing/2014/main" val="3620266210"/>
                  </a:ext>
                </a:extLst>
              </a:tr>
              <a:tr h="314441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800" b="1" u="none" strike="noStrike" dirty="0">
                          <a:effectLst/>
                        </a:rPr>
                        <a:t>Kopec do Heřmanic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8587" marB="8587" anchor="b"/>
                </a:tc>
                <a:extLst>
                  <a:ext uri="{0D108BD9-81ED-4DB2-BD59-A6C34878D82A}">
                    <a16:rowId xmlns:a16="http://schemas.microsoft.com/office/drawing/2014/main" val="1027002876"/>
                  </a:ext>
                </a:extLst>
              </a:tr>
              <a:tr h="314441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800" b="1" u="none" strike="noStrike" dirty="0">
                          <a:effectLst/>
                        </a:rPr>
                        <a:t>Nepořádek kolem třídění odpadů (Jednota, stará škola)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8587" marB="8587" anchor="b"/>
                </a:tc>
                <a:extLst>
                  <a:ext uri="{0D108BD9-81ED-4DB2-BD59-A6C34878D82A}">
                    <a16:rowId xmlns:a16="http://schemas.microsoft.com/office/drawing/2014/main" val="2347134570"/>
                  </a:ext>
                </a:extLst>
              </a:tr>
              <a:tr h="314441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800" b="1" u="none" strike="noStrike">
                          <a:effectLst/>
                        </a:rPr>
                        <a:t>zametat chodníky/při sekání trávy uklidit chodník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8587" marB="8587" anchor="b"/>
                </a:tc>
                <a:extLst>
                  <a:ext uri="{0D108BD9-81ED-4DB2-BD59-A6C34878D82A}">
                    <a16:rowId xmlns:a16="http://schemas.microsoft.com/office/drawing/2014/main" val="3562553582"/>
                  </a:ext>
                </a:extLst>
              </a:tr>
              <a:tr h="314441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l-PL" sz="1800" b="1" u="none" strike="noStrike">
                          <a:effectLst/>
                        </a:rPr>
                        <a:t>Chodník na mostě u OÚ</a:t>
                      </a:r>
                      <a:endParaRPr lang="pl-PL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8587" marB="8587" anchor="b"/>
                </a:tc>
                <a:extLst>
                  <a:ext uri="{0D108BD9-81ED-4DB2-BD59-A6C34878D82A}">
                    <a16:rowId xmlns:a16="http://schemas.microsoft.com/office/drawing/2014/main" val="2188699383"/>
                  </a:ext>
                </a:extLst>
              </a:tr>
              <a:tr h="608192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800" b="1" u="none" strike="noStrike" dirty="0">
                          <a:effectLst/>
                        </a:rPr>
                        <a:t>Cesta z Bukové do </a:t>
                      </a:r>
                      <a:r>
                        <a:rPr lang="cs-CZ" sz="1800" b="1" u="none" strike="noStrike" dirty="0" err="1">
                          <a:effectLst/>
                        </a:rPr>
                        <a:t>Tomíkovic</a:t>
                      </a:r>
                      <a:r>
                        <a:rPr lang="cs-CZ" sz="1800" b="1" u="none" strike="noStrike" dirty="0">
                          <a:effectLst/>
                        </a:rPr>
                        <a:t> je ve špatném stavu, chybí patníky. Horní Heřmanice - cesta z učiliště přes kopec a k nádraží - přímo v blízkosti školy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8587" marB="8587" anchor="b"/>
                </a:tc>
                <a:extLst>
                  <a:ext uri="{0D108BD9-81ED-4DB2-BD59-A6C34878D82A}">
                    <a16:rowId xmlns:a16="http://schemas.microsoft.com/office/drawing/2014/main" val="3654331521"/>
                  </a:ext>
                </a:extLst>
              </a:tr>
              <a:tr h="314441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800" b="1" u="none" strike="noStrike" dirty="0">
                          <a:effectLst/>
                        </a:rPr>
                        <a:t>Horní Heřmanice, </a:t>
                      </a:r>
                      <a:r>
                        <a:rPr lang="cs-CZ" sz="1800" b="1" u="none" strike="noStrike" dirty="0" err="1">
                          <a:effectLst/>
                        </a:rPr>
                        <a:t>Tomíkovická</a:t>
                      </a:r>
                      <a:r>
                        <a:rPr lang="cs-CZ" sz="1800" b="1" u="none" strike="noStrike" dirty="0">
                          <a:effectLst/>
                        </a:rPr>
                        <a:t> cesta, u zbrojnice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8587" marB="8587" anchor="b"/>
                </a:tc>
                <a:extLst>
                  <a:ext uri="{0D108BD9-81ED-4DB2-BD59-A6C34878D82A}">
                    <a16:rowId xmlns:a16="http://schemas.microsoft.com/office/drawing/2014/main" val="3135535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824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E76518-E354-4FA5-8767-6DDB45ABA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18" y="76847"/>
            <a:ext cx="11857936" cy="1044871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15. Pokud Vám nevyhovuje kvalita místních komunikací, napište kde (které ulice):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4062885B-821B-40A4-B1CF-2F0BF6D50E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104702"/>
              </p:ext>
            </p:extLst>
          </p:nvPr>
        </p:nvGraphicFramePr>
        <p:xfrm>
          <a:off x="126918" y="1396038"/>
          <a:ext cx="11682177" cy="52333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82177">
                  <a:extLst>
                    <a:ext uri="{9D8B030D-6E8A-4147-A177-3AD203B41FA5}">
                      <a16:colId xmlns:a16="http://schemas.microsoft.com/office/drawing/2014/main" val="1735400003"/>
                    </a:ext>
                  </a:extLst>
                </a:gridCol>
              </a:tblGrid>
              <a:tr h="30109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800" b="1" u="none" strike="noStrike" dirty="0">
                          <a:effectLst/>
                        </a:rPr>
                        <a:t>Zámková cesta až na Dolní Dvůr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8587" marB="8587" anchor="b"/>
                </a:tc>
                <a:extLst>
                  <a:ext uri="{0D108BD9-81ED-4DB2-BD59-A6C34878D82A}">
                    <a16:rowId xmlns:a16="http://schemas.microsoft.com/office/drawing/2014/main" val="2093475332"/>
                  </a:ext>
                </a:extLst>
              </a:tr>
              <a:tr h="30109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l-PL" sz="1800" b="1" u="none" strike="noStrike" dirty="0">
                          <a:effectLst/>
                        </a:rPr>
                        <a:t>Chodník směr H. Heřmanice na konec obce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8587" marB="8587" anchor="b"/>
                </a:tc>
                <a:extLst>
                  <a:ext uri="{0D108BD9-81ED-4DB2-BD59-A6C34878D82A}">
                    <a16:rowId xmlns:a16="http://schemas.microsoft.com/office/drawing/2014/main" val="3542666478"/>
                  </a:ext>
                </a:extLst>
              </a:tr>
              <a:tr h="30109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800" b="1" u="none" strike="noStrike" dirty="0">
                          <a:effectLst/>
                        </a:rPr>
                        <a:t>Na mostě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8587" marB="8587" anchor="b"/>
                </a:tc>
                <a:extLst>
                  <a:ext uri="{0D108BD9-81ED-4DB2-BD59-A6C34878D82A}">
                    <a16:rowId xmlns:a16="http://schemas.microsoft.com/office/drawing/2014/main" val="387237073"/>
                  </a:ext>
                </a:extLst>
              </a:tr>
              <a:tr h="30109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800" b="1" u="none" strike="noStrike" dirty="0">
                          <a:effectLst/>
                        </a:rPr>
                        <a:t>H. </a:t>
                      </a:r>
                      <a:r>
                        <a:rPr lang="cs-CZ" sz="1800" b="1" u="none" strike="noStrike" dirty="0" err="1">
                          <a:effectLst/>
                        </a:rPr>
                        <a:t>hermanice</a:t>
                      </a:r>
                      <a:r>
                        <a:rPr lang="cs-CZ" sz="1800" b="1" u="none" strike="noStrike" dirty="0">
                          <a:effectLst/>
                        </a:rPr>
                        <a:t> - ves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8587" marB="8587" anchor="b"/>
                </a:tc>
                <a:extLst>
                  <a:ext uri="{0D108BD9-81ED-4DB2-BD59-A6C34878D82A}">
                    <a16:rowId xmlns:a16="http://schemas.microsoft.com/office/drawing/2014/main" val="997267000"/>
                  </a:ext>
                </a:extLst>
              </a:tr>
              <a:tr h="287786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800" b="1" u="none" strike="noStrike" dirty="0">
                          <a:effectLst/>
                        </a:rPr>
                        <a:t>Hlavní most u školy, chodník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4294" marB="0" anchor="b"/>
                </a:tc>
                <a:extLst>
                  <a:ext uri="{0D108BD9-81ED-4DB2-BD59-A6C34878D82A}">
                    <a16:rowId xmlns:a16="http://schemas.microsoft.com/office/drawing/2014/main" val="3241233576"/>
                  </a:ext>
                </a:extLst>
              </a:tr>
              <a:tr h="287786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800" b="1" u="none" strike="noStrike" dirty="0">
                          <a:effectLst/>
                        </a:rPr>
                        <a:t>Cesta Buková - </a:t>
                      </a:r>
                      <a:r>
                        <a:rPr lang="cs-CZ" sz="1800" b="1" u="none" strike="noStrike" dirty="0" err="1">
                          <a:effectLst/>
                        </a:rPr>
                        <a:t>Tomíkovice</a:t>
                      </a:r>
                      <a:r>
                        <a:rPr lang="cs-CZ" sz="1800" b="1" u="none" strike="noStrike" dirty="0">
                          <a:effectLst/>
                        </a:rPr>
                        <a:t> - tankodrom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4294" marB="0" anchor="b"/>
                </a:tc>
                <a:extLst>
                  <a:ext uri="{0D108BD9-81ED-4DB2-BD59-A6C34878D82A}">
                    <a16:rowId xmlns:a16="http://schemas.microsoft.com/office/drawing/2014/main" val="1303678260"/>
                  </a:ext>
                </a:extLst>
              </a:tr>
              <a:tr h="287786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800" b="1" u="none" strike="noStrike" dirty="0">
                          <a:effectLst/>
                        </a:rPr>
                        <a:t>Chodníky přes řeku, most ke škole a Jednotě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4294" marB="0" anchor="b"/>
                </a:tc>
                <a:extLst>
                  <a:ext uri="{0D108BD9-81ED-4DB2-BD59-A6C34878D82A}">
                    <a16:rowId xmlns:a16="http://schemas.microsoft.com/office/drawing/2014/main" val="4260986647"/>
                  </a:ext>
                </a:extLst>
              </a:tr>
              <a:tr h="287786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800" b="1" u="none" strike="noStrike" dirty="0">
                          <a:effectLst/>
                        </a:rPr>
                        <a:t>Hlavní cesta Buková - </a:t>
                      </a:r>
                      <a:r>
                        <a:rPr lang="cs-CZ" sz="1800" b="1" u="none" strike="noStrike" dirty="0" err="1">
                          <a:effectLst/>
                        </a:rPr>
                        <a:t>Bernatice</a:t>
                      </a:r>
                      <a:r>
                        <a:rPr lang="cs-CZ" sz="1800" b="1" u="none" strike="noStrike" dirty="0">
                          <a:effectLst/>
                        </a:rPr>
                        <a:t> obecní úřad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4294" marB="0" anchor="b"/>
                </a:tc>
                <a:extLst>
                  <a:ext uri="{0D108BD9-81ED-4DB2-BD59-A6C34878D82A}">
                    <a16:rowId xmlns:a16="http://schemas.microsoft.com/office/drawing/2014/main" val="3254428613"/>
                  </a:ext>
                </a:extLst>
              </a:tr>
              <a:tr h="287786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l-PL" sz="1800" b="1" u="none" strike="noStrike" dirty="0">
                          <a:effectLst/>
                        </a:rPr>
                        <a:t>Snad jen chodníky na mostě u školy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4294" marB="0" anchor="b"/>
                </a:tc>
                <a:extLst>
                  <a:ext uri="{0D108BD9-81ED-4DB2-BD59-A6C34878D82A}">
                    <a16:rowId xmlns:a16="http://schemas.microsoft.com/office/drawing/2014/main" val="99014786"/>
                  </a:ext>
                </a:extLst>
              </a:tr>
              <a:tr h="287786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800" b="1" u="none" strike="noStrike" dirty="0">
                          <a:effectLst/>
                        </a:rPr>
                        <a:t>Kanály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4294" marB="0" anchor="b"/>
                </a:tc>
                <a:extLst>
                  <a:ext uri="{0D108BD9-81ED-4DB2-BD59-A6C34878D82A}">
                    <a16:rowId xmlns:a16="http://schemas.microsoft.com/office/drawing/2014/main" val="4071653125"/>
                  </a:ext>
                </a:extLst>
              </a:tr>
              <a:tr h="287786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800" b="1" u="none" strike="noStrike" dirty="0">
                          <a:effectLst/>
                        </a:rPr>
                        <a:t>Pod hospodou mezi bytovkami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4294" marB="0" anchor="b"/>
                </a:tc>
                <a:extLst>
                  <a:ext uri="{0D108BD9-81ED-4DB2-BD59-A6C34878D82A}">
                    <a16:rowId xmlns:a16="http://schemas.microsoft.com/office/drawing/2014/main" val="3551377630"/>
                  </a:ext>
                </a:extLst>
              </a:tr>
              <a:tr h="287786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800" b="1" u="none" strike="noStrike" dirty="0">
                          <a:effectLst/>
                        </a:rPr>
                        <a:t>Horní Heřmanice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4294" marB="0" anchor="b"/>
                </a:tc>
                <a:extLst>
                  <a:ext uri="{0D108BD9-81ED-4DB2-BD59-A6C34878D82A}">
                    <a16:rowId xmlns:a16="http://schemas.microsoft.com/office/drawing/2014/main" val="2166489359"/>
                  </a:ext>
                </a:extLst>
              </a:tr>
              <a:tr h="287786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800" b="1" u="none" strike="noStrike" dirty="0">
                          <a:effectLst/>
                        </a:rPr>
                        <a:t>Hlavní most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4294" marB="0" anchor="b"/>
                </a:tc>
                <a:extLst>
                  <a:ext uri="{0D108BD9-81ED-4DB2-BD59-A6C34878D82A}">
                    <a16:rowId xmlns:a16="http://schemas.microsoft.com/office/drawing/2014/main" val="3007893985"/>
                  </a:ext>
                </a:extLst>
              </a:tr>
              <a:tr h="287786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800" b="1" u="none" strike="noStrike" dirty="0">
                          <a:effectLst/>
                        </a:rPr>
                        <a:t>Chodník na mostě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4294" marB="0" anchor="b"/>
                </a:tc>
                <a:extLst>
                  <a:ext uri="{0D108BD9-81ED-4DB2-BD59-A6C34878D82A}">
                    <a16:rowId xmlns:a16="http://schemas.microsoft.com/office/drawing/2014/main" val="1138006863"/>
                  </a:ext>
                </a:extLst>
              </a:tr>
              <a:tr h="287786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l-PL" sz="1800" b="1" u="none" strike="noStrike" dirty="0">
                          <a:effectLst/>
                        </a:rPr>
                        <a:t>chodníky na mostu u obecního úřadu, jsou samý výmol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4294" marB="0" anchor="b"/>
                </a:tc>
                <a:extLst>
                  <a:ext uri="{0D108BD9-81ED-4DB2-BD59-A6C34878D82A}">
                    <a16:rowId xmlns:a16="http://schemas.microsoft.com/office/drawing/2014/main" val="4034679638"/>
                  </a:ext>
                </a:extLst>
              </a:tr>
              <a:tr h="287786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l-PL" sz="1800" b="1" u="none" strike="noStrike" dirty="0">
                          <a:effectLst/>
                        </a:rPr>
                        <a:t>chodník na mostě u školy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4294" marB="0" anchor="b"/>
                </a:tc>
                <a:extLst>
                  <a:ext uri="{0D108BD9-81ED-4DB2-BD59-A6C34878D82A}">
                    <a16:rowId xmlns:a16="http://schemas.microsoft.com/office/drawing/2014/main" val="7058680"/>
                  </a:ext>
                </a:extLst>
              </a:tr>
              <a:tr h="287786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800" b="1" u="none" strike="noStrike" dirty="0">
                          <a:effectLst/>
                        </a:rPr>
                        <a:t>mezi bytovkami a </a:t>
                      </a:r>
                      <a:r>
                        <a:rPr lang="cs-CZ" sz="1800" b="1" u="none" strike="noStrike" dirty="0" err="1">
                          <a:effectLst/>
                        </a:rPr>
                        <a:t>hospdou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4294" marB="0" anchor="b"/>
                </a:tc>
                <a:extLst>
                  <a:ext uri="{0D108BD9-81ED-4DB2-BD59-A6C34878D82A}">
                    <a16:rowId xmlns:a16="http://schemas.microsoft.com/office/drawing/2014/main" val="3673708018"/>
                  </a:ext>
                </a:extLst>
              </a:tr>
              <a:tr h="287786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800" b="1" u="none" strike="noStrike" dirty="0">
                          <a:effectLst/>
                        </a:rPr>
                        <a:t>Nádvoří za </a:t>
                      </a:r>
                      <a:r>
                        <a:rPr lang="cs-CZ" sz="1800" b="1" u="none" strike="noStrike" dirty="0" err="1">
                          <a:effectLst/>
                        </a:rPr>
                        <a:t>panelákama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4294" marB="0" anchor="b"/>
                </a:tc>
                <a:extLst>
                  <a:ext uri="{0D108BD9-81ED-4DB2-BD59-A6C34878D82A}">
                    <a16:rowId xmlns:a16="http://schemas.microsoft.com/office/drawing/2014/main" val="3413824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450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4F13C5-C5C8-49B4-9D72-B36B31281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4" y="134151"/>
            <a:ext cx="11637645" cy="13208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16. Pokud máte výhrady k dopravní situaci v obci, napište je (co a kde upravit, kde omezit rychlost, jaké zlepšení):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281E7AD5-C994-4C6B-BBE9-6009B4787B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8202389"/>
              </p:ext>
            </p:extLst>
          </p:nvPr>
        </p:nvGraphicFramePr>
        <p:xfrm>
          <a:off x="335281" y="1167343"/>
          <a:ext cx="11521440" cy="3404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1F334DAD-5B79-480D-8C02-00A3F9436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60082"/>
              </p:ext>
            </p:extLst>
          </p:nvPr>
        </p:nvGraphicFramePr>
        <p:xfrm>
          <a:off x="204787" y="4616237"/>
          <a:ext cx="11782426" cy="2148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82426">
                  <a:extLst>
                    <a:ext uri="{9D8B030D-6E8A-4147-A177-3AD203B41FA5}">
                      <a16:colId xmlns:a16="http://schemas.microsoft.com/office/drawing/2014/main" val="2698061209"/>
                    </a:ext>
                  </a:extLst>
                </a:gridCol>
              </a:tblGrid>
              <a:tr h="231978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500" b="1" u="none" strike="noStrike">
                          <a:effectLst/>
                        </a:rPr>
                        <a:t>Horní Heřmanice směr na Pl , upravit rychlost z obou směrů, silnice je velmi úzká a auta zde jezdí dosti rychle.</a:t>
                      </a:r>
                      <a:endParaRPr lang="cs-CZ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15240" marB="15240" anchor="b"/>
                </a:tc>
                <a:extLst>
                  <a:ext uri="{0D108BD9-81ED-4DB2-BD59-A6C34878D82A}">
                    <a16:rowId xmlns:a16="http://schemas.microsoft.com/office/drawing/2014/main" val="3843093308"/>
                  </a:ext>
                </a:extLst>
              </a:tr>
              <a:tr h="211509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500" b="1" u="none" strike="noStrike" dirty="0">
                          <a:effectLst/>
                        </a:rPr>
                        <a:t>Dopravní značení </a:t>
                      </a:r>
                      <a:r>
                        <a:rPr lang="cs-CZ" sz="1500" b="1" u="none" strike="noStrike" dirty="0" err="1">
                          <a:effectLst/>
                        </a:rPr>
                        <a:t>Tomíkovické</a:t>
                      </a:r>
                      <a:r>
                        <a:rPr lang="cs-CZ" sz="1500" b="1" u="none" strike="noStrike" dirty="0">
                          <a:effectLst/>
                        </a:rPr>
                        <a:t> cesty, patníky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36383834"/>
                  </a:ext>
                </a:extLst>
              </a:tr>
              <a:tr h="211509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500" b="1" u="none" strike="noStrike">
                          <a:effectLst/>
                        </a:rPr>
                        <a:t>neoznačená dopravními značkami ulice Dub - k Burešům, Chromíkům...</a:t>
                      </a:r>
                      <a:endParaRPr lang="cs-CZ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81100791"/>
                  </a:ext>
                </a:extLst>
              </a:tr>
              <a:tr h="211509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500" b="1" u="none" strike="noStrike">
                          <a:effectLst/>
                        </a:rPr>
                        <a:t>Úsek p. Bureš - p. Křenová - rychlá jízda...</a:t>
                      </a:r>
                      <a:endParaRPr lang="cs-CZ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7493897"/>
                  </a:ext>
                </a:extLst>
              </a:tr>
              <a:tr h="211509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500" b="1" u="none" strike="noStrike" dirty="0">
                          <a:effectLst/>
                        </a:rPr>
                        <a:t>Od p. Kubáně po p. Záhorského (jezdí zde dost rychle)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69815116"/>
                  </a:ext>
                </a:extLst>
              </a:tr>
              <a:tr h="211509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500" b="1" u="none" strike="noStrike" dirty="0">
                          <a:effectLst/>
                        </a:rPr>
                        <a:t>Mosty -ke kavárně, U </a:t>
                      </a:r>
                      <a:r>
                        <a:rPr lang="cs-CZ" sz="1500" b="1" u="none" strike="noStrike" dirty="0" err="1">
                          <a:effectLst/>
                        </a:rPr>
                        <a:t>Šochů</a:t>
                      </a:r>
                      <a:r>
                        <a:rPr lang="cs-CZ" sz="1500" b="1" u="none" strike="noStrike" dirty="0">
                          <a:effectLst/>
                        </a:rPr>
                        <a:t>...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39155466"/>
                  </a:ext>
                </a:extLst>
              </a:tr>
              <a:tr h="211509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500" b="1" u="none" strike="noStrike">
                          <a:effectLst/>
                        </a:rPr>
                        <a:t>Zastávka u OÚ chybí ochrana před deštěm, větrem, sněhem</a:t>
                      </a:r>
                      <a:endParaRPr lang="cs-CZ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68870529"/>
                  </a:ext>
                </a:extLst>
              </a:tr>
              <a:tr h="211509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500" b="1" u="none" strike="noStrike">
                          <a:effectLst/>
                        </a:rPr>
                        <a:t>V Bukové</a:t>
                      </a:r>
                      <a:endParaRPr lang="cs-CZ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23452221"/>
                  </a:ext>
                </a:extLst>
              </a:tr>
              <a:tr h="211509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500" b="1" u="none" strike="noStrike" dirty="0">
                          <a:effectLst/>
                        </a:rPr>
                        <a:t>zákaz nákladní dopravy přes hraniční přechod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93189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984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C3917A-1FD9-4AD7-A7CB-43CD0DDF9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33" y="117384"/>
            <a:ext cx="11978934" cy="711292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17. Pokud vám nevyhovuje kvalita zimní údržby komunikací, napište proč a kde (které ulice):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E6C033B0-0353-493D-B343-BF71BAF3C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318207"/>
              </p:ext>
            </p:extLst>
          </p:nvPr>
        </p:nvGraphicFramePr>
        <p:xfrm>
          <a:off x="280987" y="1333501"/>
          <a:ext cx="11630025" cy="52505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30025">
                  <a:extLst>
                    <a:ext uri="{9D8B030D-6E8A-4147-A177-3AD203B41FA5}">
                      <a16:colId xmlns:a16="http://schemas.microsoft.com/office/drawing/2014/main" val="802668616"/>
                    </a:ext>
                  </a:extLst>
                </a:gridCol>
              </a:tblGrid>
              <a:tr h="350034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800" b="1" u="none" strike="noStrike" dirty="0">
                          <a:effectLst/>
                        </a:rPr>
                        <a:t>Horní Heřmanice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15240" marB="15240" anchor="b"/>
                </a:tc>
                <a:extLst>
                  <a:ext uri="{0D108BD9-81ED-4DB2-BD59-A6C34878D82A}">
                    <a16:rowId xmlns:a16="http://schemas.microsoft.com/office/drawing/2014/main" val="3729770772"/>
                  </a:ext>
                </a:extLst>
              </a:tr>
              <a:tr h="350034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800" b="1" u="none" strike="noStrike">
                          <a:effectLst/>
                        </a:rPr>
                        <a:t>U hřbitova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15240" marB="15240" anchor="b"/>
                </a:tc>
                <a:extLst>
                  <a:ext uri="{0D108BD9-81ED-4DB2-BD59-A6C34878D82A}">
                    <a16:rowId xmlns:a16="http://schemas.microsoft.com/office/drawing/2014/main" val="1771340797"/>
                  </a:ext>
                </a:extLst>
              </a:tr>
              <a:tr h="350034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800" b="1" u="none" strike="noStrike" dirty="0">
                          <a:effectLst/>
                        </a:rPr>
                        <a:t>Celá Buková (hlavní tah)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15240" marB="15240" anchor="b"/>
                </a:tc>
                <a:extLst>
                  <a:ext uri="{0D108BD9-81ED-4DB2-BD59-A6C34878D82A}">
                    <a16:rowId xmlns:a16="http://schemas.microsoft.com/office/drawing/2014/main" val="696559045"/>
                  </a:ext>
                </a:extLst>
              </a:tr>
              <a:tr h="350034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800" b="1" u="none" strike="noStrike">
                          <a:effectLst/>
                        </a:rPr>
                        <a:t>Když mrzne, více sypat přes kopec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15240" marB="15240" anchor="b"/>
                </a:tc>
                <a:extLst>
                  <a:ext uri="{0D108BD9-81ED-4DB2-BD59-A6C34878D82A}">
                    <a16:rowId xmlns:a16="http://schemas.microsoft.com/office/drawing/2014/main" val="3938194797"/>
                  </a:ext>
                </a:extLst>
              </a:tr>
              <a:tr h="350034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800" b="1" u="none" strike="noStrike">
                          <a:effectLst/>
                        </a:rPr>
                        <a:t>Tomíkovická cesta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15240" marB="15240" anchor="b"/>
                </a:tc>
                <a:extLst>
                  <a:ext uri="{0D108BD9-81ED-4DB2-BD59-A6C34878D82A}">
                    <a16:rowId xmlns:a16="http://schemas.microsoft.com/office/drawing/2014/main" val="2643820505"/>
                  </a:ext>
                </a:extLst>
              </a:tr>
              <a:tr h="350034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800" b="1" u="none" strike="noStrike">
                          <a:effectLst/>
                        </a:rPr>
                        <a:t>Nahrnutí sněhu do výjezdů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15240" marB="15240" anchor="b"/>
                </a:tc>
                <a:extLst>
                  <a:ext uri="{0D108BD9-81ED-4DB2-BD59-A6C34878D82A}">
                    <a16:rowId xmlns:a16="http://schemas.microsoft.com/office/drawing/2014/main" val="3411418338"/>
                  </a:ext>
                </a:extLst>
              </a:tr>
              <a:tr h="350034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800" b="1" u="none" strike="noStrike" dirty="0">
                          <a:effectLst/>
                        </a:rPr>
                        <a:t>Vrch Bukové až po křižovatku cesta není pořádně zaopatřená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15240" marB="15240" anchor="b"/>
                </a:tc>
                <a:extLst>
                  <a:ext uri="{0D108BD9-81ED-4DB2-BD59-A6C34878D82A}">
                    <a16:rowId xmlns:a16="http://schemas.microsoft.com/office/drawing/2014/main" val="1017300024"/>
                  </a:ext>
                </a:extLst>
              </a:tr>
              <a:tr h="350034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800" b="1" u="none" strike="noStrike" dirty="0">
                          <a:effectLst/>
                        </a:rPr>
                        <a:t>Zámková cesta až na Dolní Dvůr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15240" marB="15240" anchor="b"/>
                </a:tc>
                <a:extLst>
                  <a:ext uri="{0D108BD9-81ED-4DB2-BD59-A6C34878D82A}">
                    <a16:rowId xmlns:a16="http://schemas.microsoft.com/office/drawing/2014/main" val="2989710923"/>
                  </a:ext>
                </a:extLst>
              </a:tr>
              <a:tr h="350034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800" b="1" u="none" strike="noStrike" dirty="0">
                          <a:effectLst/>
                        </a:rPr>
                        <a:t>Podél náhonu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15240" marB="15240" anchor="b"/>
                </a:tc>
                <a:extLst>
                  <a:ext uri="{0D108BD9-81ED-4DB2-BD59-A6C34878D82A}">
                    <a16:rowId xmlns:a16="http://schemas.microsoft.com/office/drawing/2014/main" val="4280253802"/>
                  </a:ext>
                </a:extLst>
              </a:tr>
              <a:tr h="350034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800" b="1" u="none" strike="noStrike">
                          <a:effectLst/>
                        </a:rPr>
                        <a:t>Námraza - mosty, náhon, cesta Kotouč ,hřbitov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15240" marB="15240" anchor="b"/>
                </a:tc>
                <a:extLst>
                  <a:ext uri="{0D108BD9-81ED-4DB2-BD59-A6C34878D82A}">
                    <a16:rowId xmlns:a16="http://schemas.microsoft.com/office/drawing/2014/main" val="1979227432"/>
                  </a:ext>
                </a:extLst>
              </a:tr>
              <a:tr h="350034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800" b="1" u="none" strike="noStrike">
                          <a:effectLst/>
                        </a:rPr>
                        <a:t>Všechny ulice špatná údržba, když to namrzne a napadne sníh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15240" marB="15240" anchor="b"/>
                </a:tc>
                <a:extLst>
                  <a:ext uri="{0D108BD9-81ED-4DB2-BD59-A6C34878D82A}">
                    <a16:rowId xmlns:a16="http://schemas.microsoft.com/office/drawing/2014/main" val="617886511"/>
                  </a:ext>
                </a:extLst>
              </a:tr>
              <a:tr h="350034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800" b="1" u="none" strike="noStrike">
                          <a:effectLst/>
                        </a:rPr>
                        <a:t>Neposypané, špatně odhrnuté silnice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15240" marB="15240" anchor="b"/>
                </a:tc>
                <a:extLst>
                  <a:ext uri="{0D108BD9-81ED-4DB2-BD59-A6C34878D82A}">
                    <a16:rowId xmlns:a16="http://schemas.microsoft.com/office/drawing/2014/main" val="1678452324"/>
                  </a:ext>
                </a:extLst>
              </a:tr>
              <a:tr h="350034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800" b="1" u="none" strike="noStrike" dirty="0">
                          <a:effectLst/>
                        </a:rPr>
                        <a:t>Nahrnutý sníh do vjezdu domů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15240" marB="15240" anchor="b"/>
                </a:tc>
                <a:extLst>
                  <a:ext uri="{0D108BD9-81ED-4DB2-BD59-A6C34878D82A}">
                    <a16:rowId xmlns:a16="http://schemas.microsoft.com/office/drawing/2014/main" val="2365348148"/>
                  </a:ext>
                </a:extLst>
              </a:tr>
              <a:tr h="350034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800" b="1" u="none" strike="noStrike">
                          <a:effectLst/>
                        </a:rPr>
                        <a:t>U autobusových zastávek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15240" marB="15240" anchor="b"/>
                </a:tc>
                <a:extLst>
                  <a:ext uri="{0D108BD9-81ED-4DB2-BD59-A6C34878D82A}">
                    <a16:rowId xmlns:a16="http://schemas.microsoft.com/office/drawing/2014/main" val="1839976433"/>
                  </a:ext>
                </a:extLst>
              </a:tr>
              <a:tr h="350034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800" b="1" u="none" strike="noStrike" dirty="0">
                          <a:effectLst/>
                        </a:rPr>
                        <a:t>Pokud je sníh a mrzne, údržba vedlejších cest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15240" marB="15240" anchor="b"/>
                </a:tc>
                <a:extLst>
                  <a:ext uri="{0D108BD9-81ED-4DB2-BD59-A6C34878D82A}">
                    <a16:rowId xmlns:a16="http://schemas.microsoft.com/office/drawing/2014/main" val="1954560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695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25CD35-84CC-4278-850F-78C07008D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7" y="112450"/>
            <a:ext cx="11775467" cy="1320800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18. Schvalujete případný zákaz volného pálení listí a drobných větví?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AE9097B-EF6B-4D33-900F-87FD62EA2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5" y="1352550"/>
            <a:ext cx="9532041" cy="4151050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3024F823-2A35-400B-A21E-FA8D4E6D6B46}"/>
              </a:ext>
            </a:extLst>
          </p:cNvPr>
          <p:cNvSpPr/>
          <p:nvPr/>
        </p:nvSpPr>
        <p:spPr>
          <a:xfrm>
            <a:off x="1115634" y="2122744"/>
            <a:ext cx="1101213" cy="550606"/>
          </a:xfrm>
          <a:prstGeom prst="ellipse">
            <a:avLst/>
          </a:prstGeom>
          <a:solidFill>
            <a:srgbClr val="DC3912"/>
          </a:solidFill>
          <a:ln>
            <a:solidFill>
              <a:srgbClr val="DC39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>
              <a:ln>
                <a:solidFill>
                  <a:srgbClr val="DC3912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9E071A7-81D5-4205-8E0F-0ADD489FEA15}"/>
              </a:ext>
            </a:extLst>
          </p:cNvPr>
          <p:cNvSpPr txBox="1"/>
          <p:nvPr/>
        </p:nvSpPr>
        <p:spPr>
          <a:xfrm>
            <a:off x="1362310" y="2122744"/>
            <a:ext cx="60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57%</a:t>
            </a:r>
          </a:p>
        </p:txBody>
      </p:sp>
    </p:spTree>
    <p:extLst>
      <p:ext uri="{BB962C8B-B14F-4D97-AF65-F5344CB8AC3E}">
        <p14:creationId xmlns:p14="http://schemas.microsoft.com/office/powerpoint/2010/main" val="2683569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B7B7BC-459B-4A08-A870-0BAA4C813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32" y="68062"/>
            <a:ext cx="11798917" cy="13208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19. Schvalujete případný zákaz hlučných prací – např. řezání, sekání o nedělích a svátcích?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12FD023-35F0-4F6C-890E-07269CBE1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1" y="1365943"/>
            <a:ext cx="9518441" cy="412611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FFF1839-EF9A-4D4B-A03E-84C18F0EF308}"/>
              </a:ext>
            </a:extLst>
          </p:cNvPr>
          <p:cNvSpPr txBox="1"/>
          <p:nvPr/>
        </p:nvSpPr>
        <p:spPr>
          <a:xfrm>
            <a:off x="3400425" y="3028889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4,6%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376AC585-45E1-45A2-B99D-42DAD3B839E5}"/>
              </a:ext>
            </a:extLst>
          </p:cNvPr>
          <p:cNvSpPr/>
          <p:nvPr/>
        </p:nvSpPr>
        <p:spPr>
          <a:xfrm>
            <a:off x="1543664" y="1720645"/>
            <a:ext cx="1229033" cy="619433"/>
          </a:xfrm>
          <a:prstGeom prst="ellipse">
            <a:avLst/>
          </a:prstGeom>
          <a:solidFill>
            <a:srgbClr val="DC3912"/>
          </a:solidFill>
          <a:ln>
            <a:solidFill>
              <a:srgbClr val="DC39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40,8%</a:t>
            </a:r>
          </a:p>
        </p:txBody>
      </p:sp>
    </p:spTree>
    <p:extLst>
      <p:ext uri="{BB962C8B-B14F-4D97-AF65-F5344CB8AC3E}">
        <p14:creationId xmlns:p14="http://schemas.microsoft.com/office/powerpoint/2010/main" val="7148715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64E3763-D3EE-4886-9CBA-77F4FF8E1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09" y="220276"/>
            <a:ext cx="11743266" cy="884624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20. Chybí v obci dopravní zrcadla? Pokud ano, napište kde: 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92FF98E2-E3F4-46F4-8476-555B8B59D0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5957880"/>
              </p:ext>
            </p:extLst>
          </p:nvPr>
        </p:nvGraphicFramePr>
        <p:xfrm>
          <a:off x="276225" y="1104900"/>
          <a:ext cx="11639550" cy="334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2D6CEB95-8A61-453F-BA5E-133C81CADF73}"/>
              </a:ext>
            </a:extLst>
          </p:cNvPr>
          <p:cNvSpPr/>
          <p:nvPr/>
        </p:nvSpPr>
        <p:spPr>
          <a:xfrm>
            <a:off x="172509" y="4790790"/>
            <a:ext cx="115538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/>
              <a:t>Další: Pomník obětem války; U </a:t>
            </a:r>
            <a:r>
              <a:rPr lang="cs-CZ" b="1" dirty="0" err="1"/>
              <a:t>Agroholdingu</a:t>
            </a:r>
            <a:r>
              <a:rPr lang="cs-CZ" b="1" dirty="0"/>
              <a:t>; Křižovatka u </a:t>
            </a:r>
            <a:r>
              <a:rPr lang="cs-CZ" b="1" dirty="0" err="1"/>
              <a:t>Rattayů</a:t>
            </a:r>
            <a:r>
              <a:rPr lang="cs-CZ" b="1" dirty="0"/>
              <a:t>; Zatáčka u </a:t>
            </a:r>
            <a:r>
              <a:rPr lang="cs-CZ" b="1" dirty="0" err="1"/>
              <a:t>mohaplů</a:t>
            </a:r>
            <a:r>
              <a:rPr lang="cs-CZ" b="1" dirty="0"/>
              <a:t>; 4 roky rozbité u </a:t>
            </a:r>
            <a:r>
              <a:rPr lang="cs-CZ" b="1" dirty="0" err="1"/>
              <a:t>klinců</a:t>
            </a:r>
            <a:r>
              <a:rPr lang="cs-CZ" b="1" dirty="0"/>
              <a:t>; Malé zrcadlo u obce; Výjezd u hřiště (</a:t>
            </a:r>
            <a:r>
              <a:rPr lang="cs-CZ" b="1" dirty="0" err="1"/>
              <a:t>tůje</a:t>
            </a:r>
            <a:r>
              <a:rPr lang="cs-CZ" b="1" dirty="0"/>
              <a:t> u klíčů); Zrcadlo u OÚ; Výjezd ze hřiště, zatáčka u </a:t>
            </a:r>
            <a:r>
              <a:rPr lang="cs-CZ" b="1" dirty="0" err="1"/>
              <a:t>Klandajku</a:t>
            </a:r>
            <a:r>
              <a:rPr lang="cs-CZ" b="1" dirty="0"/>
              <a:t>; Od Rybára směr Domeček; Tam kde jsou křižovatky, hlavní silnice; V zatáčce u </a:t>
            </a:r>
            <a:r>
              <a:rPr lang="cs-CZ" b="1" dirty="0" err="1"/>
              <a:t>Mohadlů</a:t>
            </a:r>
            <a:r>
              <a:rPr lang="cs-CZ" b="1" dirty="0"/>
              <a:t>; Na kruhovém objezdu; U železničního přejezdu je rozbité; Na křižovatce u kulturního domu má zrcadlo špatný stav, poskytuje špatný výhled, často otočené větrem; Na křižovatce Hukovice – </a:t>
            </a:r>
            <a:r>
              <a:rPr lang="cs-CZ" b="1" dirty="0" err="1"/>
              <a:t>Hudnava</a:t>
            </a:r>
            <a:r>
              <a:rPr lang="cs-CZ" b="1" dirty="0"/>
              <a:t>; Výjezd z </a:t>
            </a:r>
            <a:r>
              <a:rPr lang="cs-CZ" b="1" dirty="0" err="1"/>
              <a:t>panelky</a:t>
            </a:r>
            <a:r>
              <a:rPr lang="cs-CZ" b="1" dirty="0"/>
              <a:t> na hl. silnic -u Matoušků, Výjezd ze zámečku, Křižovatka v Heřmanicích</a:t>
            </a:r>
          </a:p>
        </p:txBody>
      </p:sp>
    </p:spTree>
    <p:extLst>
      <p:ext uri="{BB962C8B-B14F-4D97-AF65-F5344CB8AC3E}">
        <p14:creationId xmlns:p14="http://schemas.microsoft.com/office/powerpoint/2010/main" val="1425835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6BBDD3-1D8B-46B0-8C75-00C358724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5" y="115409"/>
            <a:ext cx="11796368" cy="1163058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21. Umístili byste někde po obci retardéry? Pokud ano, napište kde: 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60036226-BF37-452F-875F-7507D247FA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5242388"/>
              </p:ext>
            </p:extLst>
          </p:nvPr>
        </p:nvGraphicFramePr>
        <p:xfrm>
          <a:off x="347133" y="1083733"/>
          <a:ext cx="115824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2789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D541EE-A838-42F4-A4C9-54574D6B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3072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Obsah Programu rozvoje obce: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038120-FF99-4B95-9B27-AD56A0E65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96140"/>
            <a:ext cx="8596668" cy="52111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u="sng" dirty="0"/>
              <a:t>Návrhová část</a:t>
            </a:r>
          </a:p>
          <a:p>
            <a:pPr marL="914400" lvl="2" indent="0">
              <a:buNone/>
            </a:pPr>
            <a:r>
              <a:rPr lang="cs-CZ" sz="2400" u="sng" dirty="0"/>
              <a:t>Témata:</a:t>
            </a:r>
          </a:p>
          <a:p>
            <a:pPr lvl="2">
              <a:buFont typeface="+mj-lt"/>
              <a:buAutoNum type="arabicParenR"/>
            </a:pPr>
            <a:r>
              <a:rPr lang="cs-CZ" sz="2400" dirty="0"/>
              <a:t>Infrastruktura</a:t>
            </a:r>
          </a:p>
          <a:p>
            <a:pPr lvl="2">
              <a:buFont typeface="+mj-lt"/>
              <a:buAutoNum type="arabicParenR"/>
            </a:pPr>
            <a:r>
              <a:rPr lang="cs-CZ" sz="2400" dirty="0"/>
              <a:t>Školství, mimoškolní výchova</a:t>
            </a:r>
          </a:p>
          <a:p>
            <a:pPr lvl="2">
              <a:buFont typeface="+mj-lt"/>
              <a:buAutoNum type="arabicParenR"/>
            </a:pPr>
            <a:r>
              <a:rPr lang="cs-CZ" sz="2400" dirty="0"/>
              <a:t>Kultura a cestovní ruch</a:t>
            </a:r>
          </a:p>
          <a:p>
            <a:pPr lvl="2">
              <a:buFont typeface="+mj-lt"/>
              <a:buAutoNum type="arabicParenR"/>
            </a:pPr>
            <a:r>
              <a:rPr lang="cs-CZ" sz="2400" dirty="0"/>
              <a:t>Sport</a:t>
            </a:r>
          </a:p>
          <a:p>
            <a:pPr lvl="2">
              <a:buFont typeface="+mj-lt"/>
              <a:buAutoNum type="arabicParenR"/>
            </a:pPr>
            <a:r>
              <a:rPr lang="cs-CZ" sz="2400" dirty="0"/>
              <a:t>Životní prostředí, ekologie</a:t>
            </a:r>
          </a:p>
          <a:p>
            <a:pPr lvl="2">
              <a:buFont typeface="+mj-lt"/>
              <a:buAutoNum type="arabicParenR"/>
            </a:pPr>
            <a:r>
              <a:rPr lang="cs-CZ" sz="2400" dirty="0"/>
              <a:t>Komunitní život v obci</a:t>
            </a:r>
          </a:p>
          <a:p>
            <a:pPr lvl="2">
              <a:buFont typeface="+mj-lt"/>
              <a:buAutoNum type="arabicParenR"/>
            </a:pPr>
            <a:r>
              <a:rPr lang="cs-CZ" sz="2400" dirty="0"/>
              <a:t>Sociální politika a zdravotnictví</a:t>
            </a:r>
          </a:p>
          <a:p>
            <a:pPr lvl="2">
              <a:buFont typeface="+mj-lt"/>
              <a:buAutoNum type="arabicParenR"/>
            </a:pPr>
            <a:r>
              <a:rPr lang="cs-CZ" sz="2400" dirty="0"/>
              <a:t>Doprava</a:t>
            </a:r>
          </a:p>
          <a:p>
            <a:pPr lvl="2">
              <a:buFont typeface="+mj-lt"/>
              <a:buAutoNum type="arabicParenR"/>
            </a:pPr>
            <a:r>
              <a:rPr lang="cs-CZ" sz="2400" dirty="0"/>
              <a:t>Bezpečnost</a:t>
            </a:r>
          </a:p>
          <a:p>
            <a:pPr marL="914400" lvl="2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932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4A5B1424-29C0-4F34-A584-2C525AF01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3" y="107950"/>
            <a:ext cx="11804120" cy="1320800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22. Uvítali byste v obci koupaliště s přírodním čištěním vody (biotop)?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CA2E615-9035-4FC0-8EA8-33B86B670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86" y="1623483"/>
            <a:ext cx="9419332" cy="4074584"/>
          </a:xfrm>
          <a:prstGeom prst="rect">
            <a:avLst/>
          </a:prstGeom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3E2D1B23-E5BC-412A-A93D-07A87851C77C}"/>
              </a:ext>
            </a:extLst>
          </p:cNvPr>
          <p:cNvSpPr/>
          <p:nvPr/>
        </p:nvSpPr>
        <p:spPr>
          <a:xfrm>
            <a:off x="1130710" y="2113935"/>
            <a:ext cx="1091380" cy="619433"/>
          </a:xfrm>
          <a:prstGeom prst="ellipse">
            <a:avLst/>
          </a:prstGeom>
          <a:solidFill>
            <a:srgbClr val="DC3912"/>
          </a:solidFill>
          <a:ln>
            <a:solidFill>
              <a:srgbClr val="DC39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F956792-BD48-4EB7-BAB1-27AF52D62F46}"/>
              </a:ext>
            </a:extLst>
          </p:cNvPr>
          <p:cNvSpPr txBox="1"/>
          <p:nvPr/>
        </p:nvSpPr>
        <p:spPr>
          <a:xfrm>
            <a:off x="1289915" y="2238985"/>
            <a:ext cx="837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17,2%</a:t>
            </a:r>
          </a:p>
        </p:txBody>
      </p:sp>
    </p:spTree>
    <p:extLst>
      <p:ext uri="{BB962C8B-B14F-4D97-AF65-F5344CB8AC3E}">
        <p14:creationId xmlns:p14="http://schemas.microsoft.com/office/powerpoint/2010/main" val="23049071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4A5B1424-29C0-4F34-A584-2C525AF01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3" y="107950"/>
            <a:ext cx="11804120" cy="1320800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23. Partnerství s městysem </a:t>
            </a:r>
            <a:r>
              <a:rPr lang="cs-CZ" dirty="0" err="1">
                <a:solidFill>
                  <a:srgbClr val="FF0000"/>
                </a:solidFill>
              </a:rPr>
              <a:t>Diedorf</a:t>
            </a:r>
            <a:r>
              <a:rPr lang="cs-CZ" dirty="0">
                <a:solidFill>
                  <a:srgbClr val="FF0000"/>
                </a:solidFill>
              </a:rPr>
              <a:t> (Německo) vidíte jako: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D19A705-7C42-421D-B9E9-27B60E3C6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4" y="1593078"/>
            <a:ext cx="9553574" cy="397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672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4A5B1424-29C0-4F34-A584-2C525AF01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3" y="107950"/>
            <a:ext cx="11804120" cy="13208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24. Uvítali byste rozšíření sportovního vyžití pro dospívající a dospělé (např. posilovací stroje v intravilánu obce)?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A41447C-0855-40F8-B378-A2151DCA2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1662641"/>
            <a:ext cx="9413875" cy="394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818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4A5B1424-29C0-4F34-A584-2C525AF01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3" y="107950"/>
            <a:ext cx="11804120" cy="1320800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25. Pokud byste uvítali sportovní vyžití pro dospívající a dospělé, napište co: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0B3DDD10-77AE-4E9E-BDFB-35F2030E1A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4350801"/>
              </p:ext>
            </p:extLst>
          </p:nvPr>
        </p:nvGraphicFramePr>
        <p:xfrm>
          <a:off x="100013" y="1312333"/>
          <a:ext cx="1180412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62714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D9008B-A8A3-4460-B507-A2A27F8A9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7" y="152400"/>
            <a:ext cx="11667066" cy="1209675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26. Uvítali byste další dětské hřiště – mimo mateřskou školku?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D5F4339-3314-4810-B6CC-190EC06B1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66" y="1890712"/>
            <a:ext cx="9510183" cy="411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727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D9008B-A8A3-4460-B507-A2A27F8A9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7" y="152400"/>
            <a:ext cx="11667066" cy="1209675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27. Pokud ano, kde?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A91FFF0-71C5-4059-84BD-ECA8DBABB0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989589"/>
              </p:ext>
            </p:extLst>
          </p:nvPr>
        </p:nvGraphicFramePr>
        <p:xfrm>
          <a:off x="262468" y="757237"/>
          <a:ext cx="11667065" cy="5675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67065">
                  <a:extLst>
                    <a:ext uri="{9D8B030D-6E8A-4147-A177-3AD203B41FA5}">
                      <a16:colId xmlns:a16="http://schemas.microsoft.com/office/drawing/2014/main" val="1493405264"/>
                    </a:ext>
                  </a:extLst>
                </a:gridCol>
              </a:tblGrid>
              <a:tr h="10044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U bytovek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0" marR="2940" marT="2940" marB="0" anchor="b"/>
                </a:tc>
                <a:extLst>
                  <a:ext uri="{0D108BD9-81ED-4DB2-BD59-A6C34878D82A}">
                    <a16:rowId xmlns:a16="http://schemas.microsoft.com/office/drawing/2014/main" val="701889659"/>
                  </a:ext>
                </a:extLst>
              </a:tr>
              <a:tr h="10044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>
                          <a:effectLst/>
                        </a:rPr>
                        <a:t>U hřiště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0" marR="2940" marT="2940" marB="0" anchor="b"/>
                </a:tc>
                <a:extLst>
                  <a:ext uri="{0D108BD9-81ED-4DB2-BD59-A6C34878D82A}">
                    <a16:rowId xmlns:a16="http://schemas.microsoft.com/office/drawing/2014/main" val="1522198347"/>
                  </a:ext>
                </a:extLst>
              </a:tr>
              <a:tr h="10044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>
                          <a:effectLst/>
                        </a:rPr>
                        <a:t>Za školou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0" marR="2940" marT="2940" marB="0" anchor="b"/>
                </a:tc>
                <a:extLst>
                  <a:ext uri="{0D108BD9-81ED-4DB2-BD59-A6C34878D82A}">
                    <a16:rowId xmlns:a16="http://schemas.microsoft.com/office/drawing/2014/main" val="2718276568"/>
                  </a:ext>
                </a:extLst>
              </a:tr>
              <a:tr h="10044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>
                          <a:effectLst/>
                        </a:rPr>
                        <a:t>Poblíž centra obce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0" marR="2940" marT="2940" marB="0" anchor="b"/>
                </a:tc>
                <a:extLst>
                  <a:ext uri="{0D108BD9-81ED-4DB2-BD59-A6C34878D82A}">
                    <a16:rowId xmlns:a16="http://schemas.microsoft.com/office/drawing/2014/main" val="1904019288"/>
                  </a:ext>
                </a:extLst>
              </a:tr>
              <a:tr h="10044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>
                          <a:effectLst/>
                        </a:rPr>
                        <a:t>Na Matouskovem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0" marR="2940" marT="2940" marB="0" anchor="b"/>
                </a:tc>
                <a:extLst>
                  <a:ext uri="{0D108BD9-81ED-4DB2-BD59-A6C34878D82A}">
                    <a16:rowId xmlns:a16="http://schemas.microsoft.com/office/drawing/2014/main" val="2912769870"/>
                  </a:ext>
                </a:extLst>
              </a:tr>
              <a:tr h="10044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>
                          <a:effectLst/>
                        </a:rPr>
                        <a:t>Vedle workoutu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0" marR="2940" marT="2940" marB="0" anchor="b"/>
                </a:tc>
                <a:extLst>
                  <a:ext uri="{0D108BD9-81ED-4DB2-BD59-A6C34878D82A}">
                    <a16:rowId xmlns:a16="http://schemas.microsoft.com/office/drawing/2014/main" val="4079882785"/>
                  </a:ext>
                </a:extLst>
              </a:tr>
              <a:tr h="10044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>
                          <a:effectLst/>
                        </a:rPr>
                        <a:t>Louka u potoka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0" marR="2940" marT="2940" marB="0" anchor="b"/>
                </a:tc>
                <a:extLst>
                  <a:ext uri="{0D108BD9-81ED-4DB2-BD59-A6C34878D82A}">
                    <a16:rowId xmlns:a16="http://schemas.microsoft.com/office/drawing/2014/main" val="3258897717"/>
                  </a:ext>
                </a:extLst>
              </a:tr>
              <a:tr h="10044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>
                          <a:effectLst/>
                        </a:rPr>
                        <a:t>V okolí fotbalového hřiště nebo vedle hostince ( vylepšení stávajícího).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0" marR="2940" marT="2940" marB="0" anchor="b"/>
                </a:tc>
                <a:extLst>
                  <a:ext uri="{0D108BD9-81ED-4DB2-BD59-A6C34878D82A}">
                    <a16:rowId xmlns:a16="http://schemas.microsoft.com/office/drawing/2014/main" val="3532251604"/>
                  </a:ext>
                </a:extLst>
              </a:tr>
              <a:tr h="10044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>
                          <a:effectLst/>
                        </a:rPr>
                        <a:t>v horní části Bernartic, třeba v blízkosti odpočivadel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0" marR="2940" marT="2940" marB="0" anchor="b"/>
                </a:tc>
                <a:extLst>
                  <a:ext uri="{0D108BD9-81ED-4DB2-BD59-A6C34878D82A}">
                    <a16:rowId xmlns:a16="http://schemas.microsoft.com/office/drawing/2014/main" val="2753203841"/>
                  </a:ext>
                </a:extLst>
              </a:tr>
              <a:tr h="10044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>
                          <a:effectLst/>
                        </a:rPr>
                        <a:t>Školkové hřiště není dostupné. Naproti hasičárny, bývalé "Matouškovo"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0" marR="2940" marT="2940" marB="0" anchor="b"/>
                </a:tc>
                <a:extLst>
                  <a:ext uri="{0D108BD9-81ED-4DB2-BD59-A6C34878D82A}">
                    <a16:rowId xmlns:a16="http://schemas.microsoft.com/office/drawing/2014/main" val="474630426"/>
                  </a:ext>
                </a:extLst>
              </a:tr>
              <a:tr h="10044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>
                          <a:effectLst/>
                        </a:rPr>
                        <a:t>CVA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0" marR="2940" marT="2940" marB="0" anchor="b"/>
                </a:tc>
                <a:extLst>
                  <a:ext uri="{0D108BD9-81ED-4DB2-BD59-A6C34878D82A}">
                    <a16:rowId xmlns:a16="http://schemas.microsoft.com/office/drawing/2014/main" val="2691046958"/>
                  </a:ext>
                </a:extLst>
              </a:tr>
              <a:tr h="100445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před bytovkami za hospodou, pozemek (Matouškovi),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0" marR="2940" marT="2940" marB="0" anchor="b"/>
                </a:tc>
                <a:extLst>
                  <a:ext uri="{0D108BD9-81ED-4DB2-BD59-A6C34878D82A}">
                    <a16:rowId xmlns:a16="http://schemas.microsoft.com/office/drawing/2014/main" val="2720689573"/>
                  </a:ext>
                </a:extLst>
              </a:tr>
              <a:tr h="10044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>
                          <a:effectLst/>
                        </a:rPr>
                        <a:t>Např. V blízkosti workoutového hřiště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0" marR="2940" marT="2940" marB="0" anchor="b"/>
                </a:tc>
                <a:extLst>
                  <a:ext uri="{0D108BD9-81ED-4DB2-BD59-A6C34878D82A}">
                    <a16:rowId xmlns:a16="http://schemas.microsoft.com/office/drawing/2014/main" val="3757963327"/>
                  </a:ext>
                </a:extLst>
              </a:tr>
              <a:tr h="20088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>
                          <a:effectLst/>
                        </a:rPr>
                        <a:t>Zajimavá otázka. Napadá mě to udělat u železniční zastávky. Zvýší se tak počet lidí v této likalitě a je to poblíž bowlingu.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0" marR="2940" marT="2940" marB="0" anchor="b"/>
                </a:tc>
                <a:extLst>
                  <a:ext uri="{0D108BD9-81ED-4DB2-BD59-A6C34878D82A}">
                    <a16:rowId xmlns:a16="http://schemas.microsoft.com/office/drawing/2014/main" val="1715903098"/>
                  </a:ext>
                </a:extLst>
              </a:tr>
              <a:tr h="10044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>
                          <a:effectLst/>
                        </a:rPr>
                        <a:t>Naproti Antalum, bývalé Matouškovo, nebo vedle pani Kateriny Vršanové, pod hornim obchodníkem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0" marR="2940" marT="2940" marB="0" anchor="b"/>
                </a:tc>
                <a:extLst>
                  <a:ext uri="{0D108BD9-81ED-4DB2-BD59-A6C34878D82A}">
                    <a16:rowId xmlns:a16="http://schemas.microsoft.com/office/drawing/2014/main" val="252625455"/>
                  </a:ext>
                </a:extLst>
              </a:tr>
              <a:tr h="100445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Na Matouškovem,u hospody na Křižovatce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0" marR="2940" marT="2940" marB="0" anchor="b"/>
                </a:tc>
                <a:extLst>
                  <a:ext uri="{0D108BD9-81ED-4DB2-BD59-A6C34878D82A}">
                    <a16:rowId xmlns:a16="http://schemas.microsoft.com/office/drawing/2014/main" val="1009472584"/>
                  </a:ext>
                </a:extLst>
              </a:tr>
              <a:tr h="100445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Co třeba v areálu hřiště?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0" marR="2940" marT="2940" marB="0" anchor="b"/>
                </a:tc>
                <a:extLst>
                  <a:ext uri="{0D108BD9-81ED-4DB2-BD59-A6C34878D82A}">
                    <a16:rowId xmlns:a16="http://schemas.microsoft.com/office/drawing/2014/main" val="109420009"/>
                  </a:ext>
                </a:extLst>
              </a:tr>
              <a:tr h="10044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>
                          <a:effectLst/>
                        </a:rPr>
                        <a:t>Rozšířit vybavení u hospody OÚ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0" marR="2940" marT="2940" marB="0" anchor="b"/>
                </a:tc>
                <a:extLst>
                  <a:ext uri="{0D108BD9-81ED-4DB2-BD59-A6C34878D82A}">
                    <a16:rowId xmlns:a16="http://schemas.microsoft.com/office/drawing/2014/main" val="1140853308"/>
                  </a:ext>
                </a:extLst>
              </a:tr>
              <a:tr h="10044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>
                          <a:effectLst/>
                        </a:rPr>
                        <a:t>Louka u bytovek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0" marR="2940" marT="2940" marB="0" anchor="b"/>
                </a:tc>
                <a:extLst>
                  <a:ext uri="{0D108BD9-81ED-4DB2-BD59-A6C34878D82A}">
                    <a16:rowId xmlns:a16="http://schemas.microsoft.com/office/drawing/2014/main" val="2458681377"/>
                  </a:ext>
                </a:extLst>
              </a:tr>
              <a:tr h="10044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>
                          <a:effectLst/>
                        </a:rPr>
                        <a:t>Vedle školy, okolo hřiště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0" marR="2940" marT="2940" marB="0" anchor="b"/>
                </a:tc>
                <a:extLst>
                  <a:ext uri="{0D108BD9-81ED-4DB2-BD59-A6C34878D82A}">
                    <a16:rowId xmlns:a16="http://schemas.microsoft.com/office/drawing/2014/main" val="1504013738"/>
                  </a:ext>
                </a:extLst>
              </a:tr>
              <a:tr h="10044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>
                          <a:effectLst/>
                        </a:rPr>
                        <a:t>Stačilo by opravit a zrekonstruovat hřiště u hostince na křižovatce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0" marR="2940" marT="2940" marB="0" anchor="b"/>
                </a:tc>
                <a:extLst>
                  <a:ext uri="{0D108BD9-81ED-4DB2-BD59-A6C34878D82A}">
                    <a16:rowId xmlns:a16="http://schemas.microsoft.com/office/drawing/2014/main" val="2119696345"/>
                  </a:ext>
                </a:extLst>
              </a:tr>
              <a:tr h="10044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>
                          <a:effectLst/>
                        </a:rPr>
                        <a:t>Vedle velkého hřiště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0" marR="2940" marT="2940" marB="0" anchor="b"/>
                </a:tc>
                <a:extLst>
                  <a:ext uri="{0D108BD9-81ED-4DB2-BD59-A6C34878D82A}">
                    <a16:rowId xmlns:a16="http://schemas.microsoft.com/office/drawing/2014/main" val="443525511"/>
                  </a:ext>
                </a:extLst>
              </a:tr>
              <a:tr h="10044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Betonové parkoviště vedle škol. hřiště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0" marR="2940" marT="2940" marB="0" anchor="b"/>
                </a:tc>
                <a:extLst>
                  <a:ext uri="{0D108BD9-81ED-4DB2-BD59-A6C34878D82A}">
                    <a16:rowId xmlns:a16="http://schemas.microsoft.com/office/drawing/2014/main" val="2063918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3789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D9008B-A8A3-4460-B507-A2A27F8A9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7" y="152400"/>
            <a:ext cx="11667066" cy="1209675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27. Pokud ano, kde?</a:t>
            </a:r>
            <a:endParaRPr lang="cs-CZ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A6451DB7-A57D-4F6F-9BB5-4DC95851D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598387"/>
              </p:ext>
            </p:extLst>
          </p:nvPr>
        </p:nvGraphicFramePr>
        <p:xfrm>
          <a:off x="262468" y="837816"/>
          <a:ext cx="11667065" cy="5922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67065">
                  <a:extLst>
                    <a:ext uri="{9D8B030D-6E8A-4147-A177-3AD203B41FA5}">
                      <a16:colId xmlns:a16="http://schemas.microsoft.com/office/drawing/2014/main" val="2876469206"/>
                    </a:ext>
                  </a:extLst>
                </a:gridCol>
              </a:tblGrid>
              <a:tr h="10044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hospoda na křižovatce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0" marR="2940" marT="2940" marB="0" anchor="b"/>
                </a:tc>
                <a:extLst>
                  <a:ext uri="{0D108BD9-81ED-4DB2-BD59-A6C34878D82A}">
                    <a16:rowId xmlns:a16="http://schemas.microsoft.com/office/drawing/2014/main" val="3311712334"/>
                  </a:ext>
                </a:extLst>
              </a:tr>
              <a:tr h="10044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Prostor </a:t>
                      </a:r>
                      <a:r>
                        <a:rPr lang="cs-CZ" sz="1600" b="1" u="none" strike="noStrike" dirty="0" err="1">
                          <a:effectLst/>
                        </a:rPr>
                        <a:t>workoutového</a:t>
                      </a:r>
                      <a:r>
                        <a:rPr lang="cs-CZ" sz="1600" b="1" u="none" strike="noStrike" dirty="0">
                          <a:effectLst/>
                        </a:rPr>
                        <a:t> hřiště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0" marR="2940" marT="2940" marB="0" anchor="b"/>
                </a:tc>
                <a:extLst>
                  <a:ext uri="{0D108BD9-81ED-4DB2-BD59-A6C34878D82A}">
                    <a16:rowId xmlns:a16="http://schemas.microsoft.com/office/drawing/2014/main" val="2756506401"/>
                  </a:ext>
                </a:extLst>
              </a:tr>
              <a:tr h="10044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>
                          <a:effectLst/>
                        </a:rPr>
                        <a:t>Školní tělocvična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0" marR="2940" marT="2940" marB="0" anchor="b"/>
                </a:tc>
                <a:extLst>
                  <a:ext uri="{0D108BD9-81ED-4DB2-BD59-A6C34878D82A}">
                    <a16:rowId xmlns:a16="http://schemas.microsoft.com/office/drawing/2014/main" val="3698768511"/>
                  </a:ext>
                </a:extLst>
              </a:tr>
              <a:tr h="10044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>
                          <a:effectLst/>
                        </a:rPr>
                        <a:t>Hned vedle work hout hřiště. Oplotit vše kolem, dětí je v obci spoustu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0" marR="2940" marT="2940" marB="0" anchor="b"/>
                </a:tc>
                <a:extLst>
                  <a:ext uri="{0D108BD9-81ED-4DB2-BD59-A6C34878D82A}">
                    <a16:rowId xmlns:a16="http://schemas.microsoft.com/office/drawing/2014/main" val="3118716035"/>
                  </a:ext>
                </a:extLst>
              </a:tr>
              <a:tr h="10044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Na hřišti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0" marR="2940" marT="2940" marB="0" anchor="b"/>
                </a:tc>
                <a:extLst>
                  <a:ext uri="{0D108BD9-81ED-4DB2-BD59-A6C34878D82A}">
                    <a16:rowId xmlns:a16="http://schemas.microsoft.com/office/drawing/2014/main" val="251277159"/>
                  </a:ext>
                </a:extLst>
              </a:tr>
              <a:tr h="100445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Za hospodou u p. Gajdoše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0" marR="2940" marT="2940" marB="0" anchor="b"/>
                </a:tc>
                <a:extLst>
                  <a:ext uri="{0D108BD9-81ED-4DB2-BD59-A6C34878D82A}">
                    <a16:rowId xmlns:a16="http://schemas.microsoft.com/office/drawing/2014/main" val="35166444"/>
                  </a:ext>
                </a:extLst>
              </a:tr>
              <a:tr h="10044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U hřiště Sokol Bernartice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0" marR="2940" marT="2940" marB="0" anchor="b"/>
                </a:tc>
                <a:extLst>
                  <a:ext uri="{0D108BD9-81ED-4DB2-BD59-A6C34878D82A}">
                    <a16:rowId xmlns:a16="http://schemas.microsoft.com/office/drawing/2014/main" val="949207768"/>
                  </a:ext>
                </a:extLst>
              </a:tr>
              <a:tr h="10044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>
                          <a:effectLst/>
                        </a:rPr>
                        <a:t>Možná v blízkosti fotbal. hřiště (využití při zápasech, akcích)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0" marR="2940" marT="2940" marB="0" anchor="b"/>
                </a:tc>
                <a:extLst>
                  <a:ext uri="{0D108BD9-81ED-4DB2-BD59-A6C34878D82A}">
                    <a16:rowId xmlns:a16="http://schemas.microsoft.com/office/drawing/2014/main" val="1852567650"/>
                  </a:ext>
                </a:extLst>
              </a:tr>
              <a:tr h="10044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Vedle </a:t>
                      </a:r>
                      <a:r>
                        <a:rPr lang="cs-CZ" sz="1600" b="1" u="none" strike="noStrike" dirty="0" err="1">
                          <a:effectLst/>
                        </a:rPr>
                        <a:t>cyklohřiště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0" marR="2940" marT="2940" marB="0" anchor="b"/>
                </a:tc>
                <a:extLst>
                  <a:ext uri="{0D108BD9-81ED-4DB2-BD59-A6C34878D82A}">
                    <a16:rowId xmlns:a16="http://schemas.microsoft.com/office/drawing/2014/main" val="436713849"/>
                  </a:ext>
                </a:extLst>
              </a:tr>
              <a:tr h="100445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po spadlém domě po povodni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0" marR="2940" marT="2940" marB="0" anchor="b"/>
                </a:tc>
                <a:extLst>
                  <a:ext uri="{0D108BD9-81ED-4DB2-BD59-A6C34878D82A}">
                    <a16:rowId xmlns:a16="http://schemas.microsoft.com/office/drawing/2014/main" val="28398046"/>
                  </a:ext>
                </a:extLst>
              </a:tr>
              <a:tr h="10044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>
                          <a:effectLst/>
                        </a:rPr>
                        <a:t>víc nahoru v obci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0" marR="2940" marT="2940" marB="0" anchor="b"/>
                </a:tc>
                <a:extLst>
                  <a:ext uri="{0D108BD9-81ED-4DB2-BD59-A6C34878D82A}">
                    <a16:rowId xmlns:a16="http://schemas.microsoft.com/office/drawing/2014/main" val="950884557"/>
                  </a:ext>
                </a:extLst>
              </a:tr>
              <a:tr h="10044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>
                          <a:effectLst/>
                        </a:rPr>
                        <a:t>V horní části obce směr Biková, možno i v Bukové u zámečku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0" marR="2940" marT="2940" marB="0" anchor="b"/>
                </a:tc>
                <a:extLst>
                  <a:ext uri="{0D108BD9-81ED-4DB2-BD59-A6C34878D82A}">
                    <a16:rowId xmlns:a16="http://schemas.microsoft.com/office/drawing/2014/main" val="1262381651"/>
                  </a:ext>
                </a:extLst>
              </a:tr>
              <a:tr h="10044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>
                          <a:effectLst/>
                        </a:rPr>
                        <a:t>V Bukové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0" marR="2940" marT="2940" marB="0" anchor="b"/>
                </a:tc>
                <a:extLst>
                  <a:ext uri="{0D108BD9-81ED-4DB2-BD59-A6C34878D82A}">
                    <a16:rowId xmlns:a16="http://schemas.microsoft.com/office/drawing/2014/main" val="2198558114"/>
                  </a:ext>
                </a:extLst>
              </a:tr>
              <a:tr h="10044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>
                          <a:effectLst/>
                        </a:rPr>
                        <a:t>U kašny, příp. u work-outového hřiště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0" marR="2940" marT="2940" marB="0" anchor="b"/>
                </a:tc>
                <a:extLst>
                  <a:ext uri="{0D108BD9-81ED-4DB2-BD59-A6C34878D82A}">
                    <a16:rowId xmlns:a16="http://schemas.microsoft.com/office/drawing/2014/main" val="2122684193"/>
                  </a:ext>
                </a:extLst>
              </a:tr>
              <a:tr h="10044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>
                          <a:effectLst/>
                        </a:rPr>
                        <a:t>Matouškovo, Fibingerovo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0" marR="2940" marT="2940" marB="0" anchor="b"/>
                </a:tc>
                <a:extLst>
                  <a:ext uri="{0D108BD9-81ED-4DB2-BD59-A6C34878D82A}">
                    <a16:rowId xmlns:a16="http://schemas.microsoft.com/office/drawing/2014/main" val="3582881875"/>
                  </a:ext>
                </a:extLst>
              </a:tr>
              <a:tr h="10044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>
                          <a:effectLst/>
                        </a:rPr>
                        <a:t>U Fibingerů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0" marR="2940" marT="2940" marB="0" anchor="b"/>
                </a:tc>
                <a:extLst>
                  <a:ext uri="{0D108BD9-81ED-4DB2-BD59-A6C34878D82A}">
                    <a16:rowId xmlns:a16="http://schemas.microsoft.com/office/drawing/2014/main" val="4132078918"/>
                  </a:ext>
                </a:extLst>
              </a:tr>
              <a:tr h="10044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>
                          <a:effectLst/>
                        </a:rPr>
                        <a:t>V okolí hřiště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0" marR="2940" marT="2940" marB="0" anchor="b"/>
                </a:tc>
                <a:extLst>
                  <a:ext uri="{0D108BD9-81ED-4DB2-BD59-A6C34878D82A}">
                    <a16:rowId xmlns:a16="http://schemas.microsoft.com/office/drawing/2014/main" val="334916274"/>
                  </a:ext>
                </a:extLst>
              </a:tr>
              <a:tr h="10044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Místo stodoly u bytovek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0" marR="2940" marT="2940" marB="0" anchor="b"/>
                </a:tc>
                <a:extLst>
                  <a:ext uri="{0D108BD9-81ED-4DB2-BD59-A6C34878D82A}">
                    <a16:rowId xmlns:a16="http://schemas.microsoft.com/office/drawing/2014/main" val="402834262"/>
                  </a:ext>
                </a:extLst>
              </a:tr>
              <a:tr h="10044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U bytovek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0" marR="2940" marT="2940" marB="0" anchor="b"/>
                </a:tc>
                <a:extLst>
                  <a:ext uri="{0D108BD9-81ED-4DB2-BD59-A6C34878D82A}">
                    <a16:rowId xmlns:a16="http://schemas.microsoft.com/office/drawing/2014/main" val="702590602"/>
                  </a:ext>
                </a:extLst>
              </a:tr>
              <a:tr h="10044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Za "Matouškem"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0" marR="2940" marT="2940" marB="0" anchor="b"/>
                </a:tc>
                <a:extLst>
                  <a:ext uri="{0D108BD9-81ED-4DB2-BD59-A6C34878D82A}">
                    <a16:rowId xmlns:a16="http://schemas.microsoft.com/office/drawing/2014/main" val="2536467542"/>
                  </a:ext>
                </a:extLst>
              </a:tr>
              <a:tr h="10044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>
                          <a:effectLst/>
                        </a:rPr>
                        <a:t>U hasičárny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0" marR="2940" marT="2940" marB="0" anchor="b"/>
                </a:tc>
                <a:extLst>
                  <a:ext uri="{0D108BD9-81ED-4DB2-BD59-A6C34878D82A}">
                    <a16:rowId xmlns:a16="http://schemas.microsoft.com/office/drawing/2014/main" val="327949881"/>
                  </a:ext>
                </a:extLst>
              </a:tr>
              <a:tr h="10044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Vedle hřiště u potoka, součástí by byl nízký </a:t>
                      </a:r>
                      <a:r>
                        <a:rPr lang="cs-CZ" sz="1600" b="1" u="none" strike="noStrike" dirty="0" err="1">
                          <a:effectLst/>
                        </a:rPr>
                        <a:t>plotek</a:t>
                      </a:r>
                      <a:r>
                        <a:rPr lang="cs-CZ" sz="1600" b="1" u="none" strike="noStrike" dirty="0">
                          <a:effectLst/>
                        </a:rPr>
                        <a:t> (kvůli psům)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0" marR="2940" marT="2940" marB="0" anchor="b"/>
                </a:tc>
                <a:extLst>
                  <a:ext uri="{0D108BD9-81ED-4DB2-BD59-A6C34878D82A}">
                    <a16:rowId xmlns:a16="http://schemas.microsoft.com/office/drawing/2014/main" val="2645632022"/>
                  </a:ext>
                </a:extLst>
              </a:tr>
              <a:tr h="100445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na louce na proti prodeje písku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0" marR="2940" marT="2940" marB="0" anchor="b"/>
                </a:tc>
                <a:extLst>
                  <a:ext uri="{0D108BD9-81ED-4DB2-BD59-A6C34878D82A}">
                    <a16:rowId xmlns:a16="http://schemas.microsoft.com/office/drawing/2014/main" val="892335796"/>
                  </a:ext>
                </a:extLst>
              </a:tr>
              <a:tr h="10044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u Jednoty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0" marR="2940" marT="2940" marB="0" anchor="b"/>
                </a:tc>
                <a:extLst>
                  <a:ext uri="{0D108BD9-81ED-4DB2-BD59-A6C34878D82A}">
                    <a16:rowId xmlns:a16="http://schemas.microsoft.com/office/drawing/2014/main" val="1121889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0039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D9008B-A8A3-4460-B507-A2A27F8A9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7" y="152400"/>
            <a:ext cx="11667066" cy="1209675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28. Navštěvuji Tančírnu v Račím údolí a její kulturní program: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45235E9-251E-4DE7-8BA6-ADE024589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67" y="2001611"/>
            <a:ext cx="9983266" cy="353921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F88F51B-3037-4B42-9818-405F8B1EACDC}"/>
              </a:ext>
            </a:extLst>
          </p:cNvPr>
          <p:cNvSpPr txBox="1"/>
          <p:nvPr/>
        </p:nvSpPr>
        <p:spPr>
          <a:xfrm>
            <a:off x="446314" y="1816945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3,6%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E07C7F2-0C76-46B3-8145-BB6721E1E11A}"/>
              </a:ext>
            </a:extLst>
          </p:cNvPr>
          <p:cNvSpPr txBox="1"/>
          <p:nvPr/>
        </p:nvSpPr>
        <p:spPr>
          <a:xfrm>
            <a:off x="2895600" y="3771220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5,6%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3C7E9FD1-ABDA-42CE-BF18-1D3128142384}"/>
              </a:ext>
            </a:extLst>
          </p:cNvPr>
          <p:cNvCxnSpPr>
            <a:endCxn id="4" idx="2"/>
          </p:cNvCxnSpPr>
          <p:nvPr/>
        </p:nvCxnSpPr>
        <p:spPr>
          <a:xfrm flipH="1" flipV="1">
            <a:off x="771884" y="2186277"/>
            <a:ext cx="316689" cy="2085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9493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D9008B-A8A3-4460-B507-A2A27F8A9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7" y="152400"/>
            <a:ext cx="11667066" cy="120967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29. Pokud máte výhrady k třídění odpadu, napište: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951FCF12-7025-403E-9E72-5F7102D9D1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5125718"/>
              </p:ext>
            </p:extLst>
          </p:nvPr>
        </p:nvGraphicFramePr>
        <p:xfrm>
          <a:off x="179614" y="914400"/>
          <a:ext cx="11832772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28616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D9008B-A8A3-4460-B507-A2A27F8A9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7" y="152400"/>
            <a:ext cx="11667066" cy="1209675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30. Má obec zavést evidenci sběru komunálního odpadu a motivovat obyvatele Bernartic k většímu třídění snížením poplatku za popelnice?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E018855-52AA-4922-9075-4923D6B85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38" y="1745116"/>
            <a:ext cx="9527232" cy="403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42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5E21B9-C9A4-4B77-BCCC-9B94CE0F3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708" y="2955031"/>
            <a:ext cx="8353887" cy="1320800"/>
          </a:xfrm>
        </p:spPr>
        <p:txBody>
          <a:bodyPr>
            <a:normAutofit fontScale="90000"/>
          </a:bodyPr>
          <a:lstStyle/>
          <a:p>
            <a:r>
              <a:rPr lang="cs-CZ" sz="4800" dirty="0">
                <a:solidFill>
                  <a:srgbClr val="FF0000"/>
                </a:solidFill>
              </a:rPr>
              <a:t>Výsledky dotazníkového šetření.</a:t>
            </a:r>
          </a:p>
        </p:txBody>
      </p:sp>
    </p:spTree>
    <p:extLst>
      <p:ext uri="{BB962C8B-B14F-4D97-AF65-F5344CB8AC3E}">
        <p14:creationId xmlns:p14="http://schemas.microsoft.com/office/powerpoint/2010/main" val="28784928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D9008B-A8A3-4460-B507-A2A27F8A9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7" y="152401"/>
            <a:ext cx="11667066" cy="827314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31. Otázky k bioodpadu: 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EAA27D23-7D29-4037-BB4A-2AA4B934D7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0070407"/>
              </p:ext>
            </p:extLst>
          </p:nvPr>
        </p:nvGraphicFramePr>
        <p:xfrm>
          <a:off x="262467" y="719666"/>
          <a:ext cx="11667066" cy="5877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86035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D9008B-A8A3-4460-B507-A2A27F8A9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7" y="152400"/>
            <a:ext cx="11667066" cy="783771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32. Základní směr rozvoje obce: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D922DCA-07B6-4DF0-AD00-3DC0C8EA8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96" y="1055914"/>
            <a:ext cx="9771990" cy="459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009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D9008B-A8A3-4460-B507-A2A27F8A9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7" y="152400"/>
            <a:ext cx="11667066" cy="1209675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33. Měla by se obec zaměřit na vytváření podmínek pro podnikání a rozšíření pracovních příležitostí?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B35E492-DEA4-460C-A318-7F5DB5DDF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81" y="1362075"/>
            <a:ext cx="8848876" cy="519098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3112BD1-AC7E-47C6-AB78-2DA4B605CBE8}"/>
              </a:ext>
            </a:extLst>
          </p:cNvPr>
          <p:cNvSpPr txBox="1"/>
          <p:nvPr/>
        </p:nvSpPr>
        <p:spPr>
          <a:xfrm>
            <a:off x="4188164" y="136207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3,2%</a:t>
            </a: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FD128DEA-B771-400B-9AC1-62DA977CF871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4038600" y="1823740"/>
            <a:ext cx="552880" cy="3425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4235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D9008B-A8A3-4460-B507-A2A27F8A9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7" y="152400"/>
            <a:ext cx="11667066" cy="1992086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34. Má obec jako zřizovatel základní školy usilovat o vytváření podmínek pro zapojení odborníků jako asistent pedagoga, speciální pedagog, dětský klinický psycholog, a to pro potřeby žáků, rodičů a pedagogického sboru?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1458C5E-D28B-4EF9-A6AC-778EF232E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11" y="2441314"/>
            <a:ext cx="9284304" cy="400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251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D9008B-A8A3-4460-B507-A2A27F8A9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7" y="152400"/>
            <a:ext cx="11667066" cy="816429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35. Máte v Bernarticích trvalé bydliště?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6B7E32C-FD9C-4B3A-97E1-6DCA34905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96" y="1284513"/>
            <a:ext cx="9155094" cy="477882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787350A-9EB2-4CCC-B0FF-54CC96C28E3D}"/>
              </a:ext>
            </a:extLst>
          </p:cNvPr>
          <p:cNvSpPr txBox="1"/>
          <p:nvPr/>
        </p:nvSpPr>
        <p:spPr>
          <a:xfrm>
            <a:off x="4188542" y="3136490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6,5%</a:t>
            </a:r>
          </a:p>
        </p:txBody>
      </p:sp>
    </p:spTree>
    <p:extLst>
      <p:ext uri="{BB962C8B-B14F-4D97-AF65-F5344CB8AC3E}">
        <p14:creationId xmlns:p14="http://schemas.microsoft.com/office/powerpoint/2010/main" val="24330968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D9008B-A8A3-4460-B507-A2A27F8A9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7" y="152401"/>
            <a:ext cx="11667066" cy="685800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36. Ve které části obce žijete?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20D0F61-C464-4C7E-B832-AE77B7866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53" y="1538287"/>
            <a:ext cx="9436704" cy="403798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1832110-FEB8-486B-8874-CD95DD46B344}"/>
              </a:ext>
            </a:extLst>
          </p:cNvPr>
          <p:cNvSpPr txBox="1"/>
          <p:nvPr/>
        </p:nvSpPr>
        <p:spPr>
          <a:xfrm>
            <a:off x="3331028" y="2438400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7,9%</a:t>
            </a:r>
          </a:p>
        </p:txBody>
      </p:sp>
    </p:spTree>
    <p:extLst>
      <p:ext uri="{BB962C8B-B14F-4D97-AF65-F5344CB8AC3E}">
        <p14:creationId xmlns:p14="http://schemas.microsoft.com/office/powerpoint/2010/main" val="1579789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D9008B-A8A3-4460-B507-A2A27F8A9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7" y="152400"/>
            <a:ext cx="11667066" cy="740229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37. Jste: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A1C18B5-814C-4229-9E28-D8F33A668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67" y="1020855"/>
            <a:ext cx="9424307" cy="481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854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D9008B-A8A3-4460-B507-A2A27F8A9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7" y="152400"/>
            <a:ext cx="11667066" cy="881743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38. Váš věk: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3A8629A-608C-4EAE-934A-9BCCCAEA2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67" y="1190285"/>
            <a:ext cx="9425819" cy="437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553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D9008B-A8A3-4460-B507-A2A27F8A9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7" y="152400"/>
            <a:ext cx="11667066" cy="1209675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39. V obci: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F802097-73A6-4933-B24F-79680AD74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66" y="1204168"/>
            <a:ext cx="10013647" cy="444966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414F3D4-F71D-405F-BA8A-90E056BE429B}"/>
              </a:ext>
            </a:extLst>
          </p:cNvPr>
          <p:cNvSpPr txBox="1"/>
          <p:nvPr/>
        </p:nvSpPr>
        <p:spPr>
          <a:xfrm>
            <a:off x="4484914" y="4735285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2,3%</a:t>
            </a: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B550F90E-3763-4AB3-822E-AECB28314D4A}"/>
              </a:ext>
            </a:extLst>
          </p:cNvPr>
          <p:cNvCxnSpPr>
            <a:endCxn id="6" idx="0"/>
          </p:cNvCxnSpPr>
          <p:nvPr/>
        </p:nvCxnSpPr>
        <p:spPr>
          <a:xfrm>
            <a:off x="4408714" y="3307898"/>
            <a:ext cx="511576" cy="14273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1973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D9008B-A8A3-4460-B507-A2A27F8A9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7" y="152400"/>
            <a:ext cx="11667066" cy="1209675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40. Typ Vaší domácnosti: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889B3E7-4C1A-4897-ADCF-B89DAF23C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6966"/>
            <a:ext cx="10176228" cy="451017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353BDA2-55FA-458C-99D1-C9C1680E5D38}"/>
              </a:ext>
            </a:extLst>
          </p:cNvPr>
          <p:cNvSpPr txBox="1"/>
          <p:nvPr/>
        </p:nvSpPr>
        <p:spPr>
          <a:xfrm>
            <a:off x="4436974" y="3059668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0,5%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FBEAF6A-384F-4CBC-AA48-3D8DBBD240EB}"/>
              </a:ext>
            </a:extLst>
          </p:cNvPr>
          <p:cNvSpPr txBox="1"/>
          <p:nvPr/>
        </p:nvSpPr>
        <p:spPr>
          <a:xfrm>
            <a:off x="4436974" y="3892815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0,5%</a:t>
            </a: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501B79A3-3BF3-40C9-AD66-6440E6A9162F}"/>
              </a:ext>
            </a:extLst>
          </p:cNvPr>
          <p:cNvCxnSpPr>
            <a:endCxn id="5" idx="1"/>
          </p:cNvCxnSpPr>
          <p:nvPr/>
        </p:nvCxnSpPr>
        <p:spPr>
          <a:xfrm flipV="1">
            <a:off x="4201886" y="3259723"/>
            <a:ext cx="235088" cy="3434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858C02DF-A5DD-4EAF-A0D1-D1A84387A9DF}"/>
              </a:ext>
            </a:extLst>
          </p:cNvPr>
          <p:cNvCxnSpPr>
            <a:endCxn id="6" idx="1"/>
          </p:cNvCxnSpPr>
          <p:nvPr/>
        </p:nvCxnSpPr>
        <p:spPr>
          <a:xfrm>
            <a:off x="4223657" y="3663646"/>
            <a:ext cx="213317" cy="4292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Ovál 2">
            <a:extLst>
              <a:ext uri="{FF2B5EF4-FFF2-40B4-BE49-F238E27FC236}">
                <a16:creationId xmlns:a16="http://schemas.microsoft.com/office/drawing/2014/main" id="{7073A00D-9DCE-4390-B7C5-2D50506581B4}"/>
              </a:ext>
            </a:extLst>
          </p:cNvPr>
          <p:cNvSpPr/>
          <p:nvPr/>
        </p:nvSpPr>
        <p:spPr>
          <a:xfrm>
            <a:off x="1946946" y="2109349"/>
            <a:ext cx="1681316" cy="570271"/>
          </a:xfrm>
          <a:prstGeom prst="ellipse">
            <a:avLst/>
          </a:prstGeom>
          <a:solidFill>
            <a:srgbClr val="DC3912"/>
          </a:solidFill>
          <a:ln>
            <a:solidFill>
              <a:srgbClr val="DC39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B596B2A-340E-490D-831F-6381B45A4B42}"/>
              </a:ext>
            </a:extLst>
          </p:cNvPr>
          <p:cNvSpPr txBox="1"/>
          <p:nvPr/>
        </p:nvSpPr>
        <p:spPr>
          <a:xfrm>
            <a:off x="2369059" y="2279510"/>
            <a:ext cx="837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34,6%</a:t>
            </a:r>
          </a:p>
        </p:txBody>
      </p:sp>
    </p:spTree>
    <p:extLst>
      <p:ext uri="{BB962C8B-B14F-4D97-AF65-F5344CB8AC3E}">
        <p14:creationId xmlns:p14="http://schemas.microsoft.com/office/powerpoint/2010/main" val="10165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F43ABE-C47E-484B-9C59-F79C8C268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04410"/>
            <a:ext cx="8596668" cy="1425990"/>
          </a:xfrm>
        </p:spPr>
        <p:txBody>
          <a:bodyPr/>
          <a:lstStyle/>
          <a:p>
            <a:br>
              <a:rPr lang="cs-CZ" dirty="0"/>
            </a:br>
            <a:r>
              <a:rPr lang="cs-CZ" dirty="0"/>
              <a:t>                           </a:t>
            </a:r>
            <a:r>
              <a:rPr lang="cs-CZ" dirty="0">
                <a:solidFill>
                  <a:srgbClr val="FF0000"/>
                </a:solidFill>
              </a:rPr>
              <a:t>Účast: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3F8E67-9858-4CF2-BAD5-2E81DC3A4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90"/>
            <a:ext cx="9272911" cy="1425990"/>
          </a:xfrm>
        </p:spPr>
        <p:txBody>
          <a:bodyPr>
            <a:noAutofit/>
          </a:bodyPr>
          <a:lstStyle/>
          <a:p>
            <a:r>
              <a:rPr lang="cs-CZ" sz="3200" dirty="0"/>
              <a:t>Počet vyplněných dotazníků:</a:t>
            </a:r>
          </a:p>
          <a:p>
            <a:pPr marL="0" indent="0">
              <a:buNone/>
            </a:pPr>
            <a:r>
              <a:rPr lang="cs-CZ" sz="3200" dirty="0"/>
              <a:t>  </a:t>
            </a:r>
            <a:r>
              <a:rPr lang="cs-CZ" sz="3200" b="1" dirty="0"/>
              <a:t>216 kusů </a:t>
            </a:r>
            <a:r>
              <a:rPr lang="cs-CZ" sz="3200" dirty="0"/>
              <a:t>(169 elektronicky, 47 papírově)</a:t>
            </a:r>
          </a:p>
          <a:p>
            <a:r>
              <a:rPr lang="cs-CZ" sz="3200" dirty="0"/>
              <a:t>Počet občanů Bernartic nad 15 let: </a:t>
            </a:r>
          </a:p>
          <a:p>
            <a:pPr marL="0" indent="0">
              <a:buNone/>
            </a:pPr>
            <a:r>
              <a:rPr lang="cs-CZ" sz="3200" dirty="0"/>
              <a:t>   698 obyvatel</a:t>
            </a:r>
          </a:p>
          <a:p>
            <a:r>
              <a:rPr lang="cs-CZ" sz="3200" b="1"/>
              <a:t>30,94 </a:t>
            </a:r>
            <a:r>
              <a:rPr lang="cs-CZ" sz="3200" b="1" dirty="0"/>
              <a:t>% </a:t>
            </a:r>
            <a:r>
              <a:rPr lang="cs-CZ" sz="3200" dirty="0"/>
              <a:t>obyvatel (nad 15 let) vyplnilo dotazník</a:t>
            </a:r>
          </a:p>
        </p:txBody>
      </p:sp>
    </p:spTree>
    <p:extLst>
      <p:ext uri="{BB962C8B-B14F-4D97-AF65-F5344CB8AC3E}">
        <p14:creationId xmlns:p14="http://schemas.microsoft.com/office/powerpoint/2010/main" val="4302965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D9008B-A8A3-4460-B507-A2A27F8A9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7" y="152400"/>
            <a:ext cx="11667066" cy="794657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41. Vaše další náměty, připomínky, komentáře: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F8A90B64-B228-4782-8794-A895D5BA8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7824"/>
              </p:ext>
            </p:extLst>
          </p:nvPr>
        </p:nvGraphicFramePr>
        <p:xfrm>
          <a:off x="262467" y="947056"/>
          <a:ext cx="11667066" cy="54629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67066">
                  <a:extLst>
                    <a:ext uri="{9D8B030D-6E8A-4147-A177-3AD203B41FA5}">
                      <a16:colId xmlns:a16="http://schemas.microsoft.com/office/drawing/2014/main" val="1474477467"/>
                    </a:ext>
                  </a:extLst>
                </a:gridCol>
              </a:tblGrid>
              <a:tr h="732656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 dirty="0">
                          <a:effectLst/>
                        </a:rPr>
                        <a:t>Myslím si, že by nebylo správné hned bourat vlakové nádraží, ale spíš se ho snažit opravit jak to několik let chtěl i pan Mojmír Michálek. Víc místa a her venku pro děti. V tančírně se třeba snažit i o jiné muzikanty, kapely, které by hráli i mladší generaci.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2" marR="7032" marT="7032" marB="0" anchor="b"/>
                </a:tc>
                <a:extLst>
                  <a:ext uri="{0D108BD9-81ED-4DB2-BD59-A6C34878D82A}">
                    <a16:rowId xmlns:a16="http://schemas.microsoft.com/office/drawing/2014/main" val="840305063"/>
                  </a:ext>
                </a:extLst>
              </a:tr>
              <a:tr h="244218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>
                          <a:effectLst/>
                        </a:rPr>
                        <a:t>Nesouhlasím s likvidací nádražní budovy obce.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2" marR="7032" marT="7032" marB="0" anchor="b"/>
                </a:tc>
                <a:extLst>
                  <a:ext uri="{0D108BD9-81ED-4DB2-BD59-A6C34878D82A}">
                    <a16:rowId xmlns:a16="http://schemas.microsoft.com/office/drawing/2014/main" val="3332795674"/>
                  </a:ext>
                </a:extLst>
              </a:tr>
              <a:tr h="244218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u="none" strike="noStrike">
                          <a:effectLst/>
                        </a:rPr>
                        <a:t>Splávky na potoku pro udržení vody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2" marR="7032" marT="7032" marB="0" anchor="b"/>
                </a:tc>
                <a:extLst>
                  <a:ext uri="{0D108BD9-81ED-4DB2-BD59-A6C34878D82A}">
                    <a16:rowId xmlns:a16="http://schemas.microsoft.com/office/drawing/2014/main" val="1455601797"/>
                  </a:ext>
                </a:extLst>
              </a:tr>
              <a:tr h="244218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>
                          <a:effectLst/>
                        </a:rPr>
                        <a:t>Postavit most do Matouškovy zahrady, byl tam snad 100 let a schází.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2" marR="7032" marT="7032" marB="0" anchor="b"/>
                </a:tc>
                <a:extLst>
                  <a:ext uri="{0D108BD9-81ED-4DB2-BD59-A6C34878D82A}">
                    <a16:rowId xmlns:a16="http://schemas.microsoft.com/office/drawing/2014/main" val="1072341571"/>
                  </a:ext>
                </a:extLst>
              </a:tr>
              <a:tr h="488438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>
                          <a:effectLst/>
                        </a:rPr>
                        <a:t>Věřím, že nezůstane pouze u dotazníku a obec úspěšně nsváže na práci bývalého starosty ve prospěch všech občanů Bernatic.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2" marR="7032" marT="7032" marB="0" anchor="b"/>
                </a:tc>
                <a:extLst>
                  <a:ext uri="{0D108BD9-81ED-4DB2-BD59-A6C34878D82A}">
                    <a16:rowId xmlns:a16="http://schemas.microsoft.com/office/drawing/2014/main" val="1222544496"/>
                  </a:ext>
                </a:extLst>
              </a:tr>
              <a:tr h="244218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>
                          <a:effectLst/>
                        </a:rPr>
                        <a:t>Parkoviště u hřiště, oprava cesty, panelů mezi řadovými bytovkami a chodníku.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2" marR="7032" marT="7032" marB="0" anchor="b"/>
                </a:tc>
                <a:extLst>
                  <a:ext uri="{0D108BD9-81ED-4DB2-BD59-A6C34878D82A}">
                    <a16:rowId xmlns:a16="http://schemas.microsoft.com/office/drawing/2014/main" val="2130231154"/>
                  </a:ext>
                </a:extLst>
              </a:tr>
              <a:tr h="488438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 dirty="0">
                          <a:effectLst/>
                        </a:rPr>
                        <a:t>Obec by měla investovat do vodovodu a kanalizace. Dále by se měla zabývat vyhláškou, která upravuje pálení listí apod., hlukem, který vytvářejí hlavně chalupáři ve svátky a neděle.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2" marR="7032" marT="7032" marB="0" anchor="b"/>
                </a:tc>
                <a:extLst>
                  <a:ext uri="{0D108BD9-81ED-4DB2-BD59-A6C34878D82A}">
                    <a16:rowId xmlns:a16="http://schemas.microsoft.com/office/drawing/2014/main" val="635346568"/>
                  </a:ext>
                </a:extLst>
              </a:tr>
              <a:tr h="244218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>
                          <a:effectLst/>
                        </a:rPr>
                        <a:t>Chtěla bych poděkovat za tento dotazník, je pěkné říct i anonymně svůj názor.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2" marR="7032" marT="7032" marB="0" anchor="b"/>
                </a:tc>
                <a:extLst>
                  <a:ext uri="{0D108BD9-81ED-4DB2-BD59-A6C34878D82A}">
                    <a16:rowId xmlns:a16="http://schemas.microsoft.com/office/drawing/2014/main" val="951462293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 dirty="0">
                          <a:effectLst/>
                        </a:rPr>
                        <a:t>Zavést koše na psí </a:t>
                      </a:r>
                      <a:r>
                        <a:rPr lang="cs-CZ" sz="1600" b="1" u="none" strike="noStrike" dirty="0" err="1">
                          <a:effectLst/>
                        </a:rPr>
                        <a:t>extrementy</a:t>
                      </a:r>
                      <a:r>
                        <a:rPr lang="cs-CZ" sz="1600" b="1" u="none" strike="noStrike" dirty="0">
                          <a:effectLst/>
                        </a:rPr>
                        <a:t>, nebourat vlakové nádraží, udělat z něho místo pro setkání důchodců, mládeže. Může tam být i posilovna, sauna apod. Více dohlédnout na pořádek v obci, opravit bývalý internát, sběrný dvůr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2" marR="7032" marT="7032" marB="0" anchor="b"/>
                </a:tc>
                <a:extLst>
                  <a:ext uri="{0D108BD9-81ED-4DB2-BD59-A6C34878D82A}">
                    <a16:rowId xmlns:a16="http://schemas.microsoft.com/office/drawing/2014/main" val="163843543"/>
                  </a:ext>
                </a:extLst>
              </a:tr>
              <a:tr h="244218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u="none" strike="noStrike">
                          <a:effectLst/>
                        </a:rPr>
                        <a:t>Aby obec zůstala obcí, ne městem, zachovat historii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2" marR="7032" marT="7032" marB="0" anchor="b"/>
                </a:tc>
                <a:extLst>
                  <a:ext uri="{0D108BD9-81ED-4DB2-BD59-A6C34878D82A}">
                    <a16:rowId xmlns:a16="http://schemas.microsoft.com/office/drawing/2014/main" val="3984883001"/>
                  </a:ext>
                </a:extLst>
              </a:tr>
              <a:tr h="488438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>
                          <a:effectLst/>
                        </a:rPr>
                        <a:t>“Cvičák” pro psy. Nelíbí se mi komunikace mezi místními spolky, ochlastové u obchodu (u Martina), volný pohyb psů, nepořádek na tribunách a pumptrackové dráze (víčka od piva).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2" marR="7032" marT="7032" marB="0" anchor="b"/>
                </a:tc>
                <a:extLst>
                  <a:ext uri="{0D108BD9-81ED-4DB2-BD59-A6C34878D82A}">
                    <a16:rowId xmlns:a16="http://schemas.microsoft.com/office/drawing/2014/main" val="3212183103"/>
                  </a:ext>
                </a:extLst>
              </a:tr>
              <a:tr h="244218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>
                          <a:effectLst/>
                        </a:rPr>
                        <a:t>Zajistit zákaz požívání alkoholu na veřejnosti. Kolem obchodu-katastrofa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2" marR="7032" marT="7032" marB="0" anchor="b"/>
                </a:tc>
                <a:extLst>
                  <a:ext uri="{0D108BD9-81ED-4DB2-BD59-A6C34878D82A}">
                    <a16:rowId xmlns:a16="http://schemas.microsoft.com/office/drawing/2014/main" val="2501724961"/>
                  </a:ext>
                </a:extLst>
              </a:tr>
              <a:tr h="244218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>
                          <a:effectLst/>
                        </a:rPr>
                        <a:t>Bylo by dobré alespoň 2-3- stojanky s pytlíky pro psí eexkrementy, umístění více retarderu v obci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2" marR="7032" marT="7032" marB="0" anchor="b"/>
                </a:tc>
                <a:extLst>
                  <a:ext uri="{0D108BD9-81ED-4DB2-BD59-A6C34878D82A}">
                    <a16:rowId xmlns:a16="http://schemas.microsoft.com/office/drawing/2014/main" val="2943783082"/>
                  </a:ext>
                </a:extLst>
              </a:tr>
              <a:tr h="732656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 dirty="0">
                          <a:effectLst/>
                        </a:rPr>
                        <a:t>Zákaz pohybu dětem na hřišti po setmění (v létě do 21.00 hod) - hluk a nepořádek. Alespoň 1x ročně veřejné zastupitelstvo, aby lidé, kteří jsou přes týden mimo obec za prací, mohli vyjádřit své názory zastupitelům, které si zvolili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2" marR="7032" marT="7032" marB="0" anchor="b"/>
                </a:tc>
                <a:extLst>
                  <a:ext uri="{0D108BD9-81ED-4DB2-BD59-A6C34878D82A}">
                    <a16:rowId xmlns:a16="http://schemas.microsoft.com/office/drawing/2014/main" val="4100525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1243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D9008B-A8A3-4460-B507-A2A27F8A9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7" y="152400"/>
            <a:ext cx="11667066" cy="729343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41. Vaše další náměty, připomínky, komentáře:</a:t>
            </a:r>
            <a:endParaRPr lang="cs-CZ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052CF434-A39D-443C-BD08-1045F3D59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781577"/>
              </p:ext>
            </p:extLst>
          </p:nvPr>
        </p:nvGraphicFramePr>
        <p:xfrm>
          <a:off x="262467" y="881742"/>
          <a:ext cx="11744476" cy="57525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44476">
                  <a:extLst>
                    <a:ext uri="{9D8B030D-6E8A-4147-A177-3AD203B41FA5}">
                      <a16:colId xmlns:a16="http://schemas.microsoft.com/office/drawing/2014/main" val="984163460"/>
                    </a:ext>
                  </a:extLst>
                </a:gridCol>
              </a:tblGrid>
              <a:tr h="181996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>
                          <a:effectLst/>
                        </a:rPr>
                        <a:t>Lepší využítí strojového parku pro občany.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extLst>
                  <a:ext uri="{0D108BD9-81ED-4DB2-BD59-A6C34878D82A}">
                    <a16:rowId xmlns:a16="http://schemas.microsoft.com/office/drawing/2014/main" val="1604114293"/>
                  </a:ext>
                </a:extLst>
              </a:tr>
              <a:tr h="363991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 dirty="0">
                          <a:effectLst/>
                        </a:rPr>
                        <a:t>Věřím že díky tomuto dotazníku bude naše obec jen vzkvétat a realizace plánů na její rozvoj bude co možná bez komplikací. Děkujeme za ochotu a vynaložené úsilí jeto super gesto.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extLst>
                  <a:ext uri="{0D108BD9-81ED-4DB2-BD59-A6C34878D82A}">
                    <a16:rowId xmlns:a16="http://schemas.microsoft.com/office/drawing/2014/main" val="410056320"/>
                  </a:ext>
                </a:extLst>
              </a:tr>
              <a:tr h="181996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>
                          <a:effectLst/>
                        </a:rPr>
                        <a:t>Řešit problém s nepřizpůsobivými, podpořit policii blíže, zachránit a opravit nádraží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extLst>
                  <a:ext uri="{0D108BD9-81ED-4DB2-BD59-A6C34878D82A}">
                    <a16:rowId xmlns:a16="http://schemas.microsoft.com/office/drawing/2014/main" val="832373249"/>
                  </a:ext>
                </a:extLst>
              </a:tr>
              <a:tr h="363991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>
                          <a:effectLst/>
                        </a:rPr>
                        <a:t>Omezit přístup nepřízpůsobivým občanům, dokončit dlažbu k soukroumým domům z cesty, postavit opatrovnický dům pro důchodce, taxi pro důchodce k návštěvě lékaře,snížit daň z nemovitosti.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extLst>
                  <a:ext uri="{0D108BD9-81ED-4DB2-BD59-A6C34878D82A}">
                    <a16:rowId xmlns:a16="http://schemas.microsoft.com/office/drawing/2014/main" val="2184768176"/>
                  </a:ext>
                </a:extLst>
              </a:tr>
              <a:tr h="181996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>
                          <a:effectLst/>
                        </a:rPr>
                        <a:t>Méně romských obyvatel, sníží se tím krádeže, rvačky na staré poště. Bude se tu mnohem lépe bydlet.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extLst>
                  <a:ext uri="{0D108BD9-81ED-4DB2-BD59-A6C34878D82A}">
                    <a16:rowId xmlns:a16="http://schemas.microsoft.com/office/drawing/2014/main" val="118686894"/>
                  </a:ext>
                </a:extLst>
              </a:tr>
              <a:tr h="181996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>
                          <a:effectLst/>
                        </a:rPr>
                        <a:t>Nelíbí se mi špatný stav budov na okraji Bernatic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extLst>
                  <a:ext uri="{0D108BD9-81ED-4DB2-BD59-A6C34878D82A}">
                    <a16:rowId xmlns:a16="http://schemas.microsoft.com/office/drawing/2014/main" val="4259524858"/>
                  </a:ext>
                </a:extLst>
              </a:tr>
              <a:tr h="181996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 dirty="0">
                          <a:effectLst/>
                        </a:rPr>
                        <a:t>Zakázat vjezd zemědělské techniky na zámkovou dlažbu, hlavně těžké traktory, ulice bytovek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extLst>
                  <a:ext uri="{0D108BD9-81ED-4DB2-BD59-A6C34878D82A}">
                    <a16:rowId xmlns:a16="http://schemas.microsoft.com/office/drawing/2014/main" val="3627823232"/>
                  </a:ext>
                </a:extLst>
              </a:tr>
              <a:tr h="181996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>
                          <a:effectLst/>
                        </a:rPr>
                        <a:t>Krytý bazén s tobogánem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extLst>
                  <a:ext uri="{0D108BD9-81ED-4DB2-BD59-A6C34878D82A}">
                    <a16:rowId xmlns:a16="http://schemas.microsoft.com/office/drawing/2014/main" val="1091851949"/>
                  </a:ext>
                </a:extLst>
              </a:tr>
              <a:tr h="181996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>
                          <a:effectLst/>
                        </a:rPr>
                        <a:t>Rekonstrukce nádražní budovy, vybudování Fitness a posilovny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extLst>
                  <a:ext uri="{0D108BD9-81ED-4DB2-BD59-A6C34878D82A}">
                    <a16:rowId xmlns:a16="http://schemas.microsoft.com/office/drawing/2014/main" val="3757471251"/>
                  </a:ext>
                </a:extLst>
              </a:tr>
              <a:tr h="181996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>
                          <a:effectLst/>
                        </a:rPr>
                        <a:t>Snížit počet opálených spoluobčanů na minimum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extLst>
                  <a:ext uri="{0D108BD9-81ED-4DB2-BD59-A6C34878D82A}">
                    <a16:rowId xmlns:a16="http://schemas.microsoft.com/office/drawing/2014/main" val="1720776389"/>
                  </a:ext>
                </a:extLst>
              </a:tr>
              <a:tr h="181996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>
                          <a:effectLst/>
                        </a:rPr>
                        <a:t>Že se práce pro obec neoslovuji místní firmy.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extLst>
                  <a:ext uri="{0D108BD9-81ED-4DB2-BD59-A6C34878D82A}">
                    <a16:rowId xmlns:a16="http://schemas.microsoft.com/office/drawing/2014/main" val="2904913071"/>
                  </a:ext>
                </a:extLst>
              </a:tr>
              <a:tr h="363991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 dirty="0">
                          <a:effectLst/>
                        </a:rPr>
                        <a:t>Obec se hodně zasloužila o to, aby se nám tu bydlelo a žilo dobře a příjemně a doufáme, že to bude i nadále, ale hlavně to záleží i na nás občanech. Děkujeme.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extLst>
                  <a:ext uri="{0D108BD9-81ED-4DB2-BD59-A6C34878D82A}">
                    <a16:rowId xmlns:a16="http://schemas.microsoft.com/office/drawing/2014/main" val="384849736"/>
                  </a:ext>
                </a:extLst>
              </a:tr>
              <a:tr h="363991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 dirty="0">
                          <a:effectLst/>
                        </a:rPr>
                        <a:t>neinvestovat žádné peníze mimo katastrální území </a:t>
                      </a:r>
                      <a:r>
                        <a:rPr lang="cs-CZ" sz="1600" b="1" u="none" strike="noStrike" dirty="0" err="1">
                          <a:effectLst/>
                        </a:rPr>
                        <a:t>Bernatic</a:t>
                      </a:r>
                      <a:r>
                        <a:rPr lang="cs-CZ" sz="1600" b="1" u="none" strike="noStrike" dirty="0">
                          <a:effectLst/>
                        </a:rPr>
                        <a:t> a raději financovat projekty v obci </a:t>
                      </a:r>
                      <a:r>
                        <a:rPr lang="cs-CZ" sz="1600" b="1" u="none" strike="noStrike" dirty="0" err="1">
                          <a:effectLst/>
                        </a:rPr>
                        <a:t>Bernatice</a:t>
                      </a:r>
                      <a:r>
                        <a:rPr lang="cs-CZ" sz="1600" b="1" u="none" strike="noStrike" dirty="0">
                          <a:effectLst/>
                        </a:rPr>
                        <a:t>, např. záchrana vlakového nádraží, </a:t>
                      </a:r>
                      <a:r>
                        <a:rPr lang="cs-CZ" sz="1600" b="1" u="none" strike="noStrike" dirty="0" err="1">
                          <a:effectLst/>
                        </a:rPr>
                        <a:t>fitko</a:t>
                      </a:r>
                      <a:r>
                        <a:rPr lang="cs-CZ" sz="1600" b="1" u="none" strike="noStrike" dirty="0">
                          <a:effectLst/>
                        </a:rPr>
                        <a:t>, wellness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extLst>
                  <a:ext uri="{0D108BD9-81ED-4DB2-BD59-A6C34878D82A}">
                    <a16:rowId xmlns:a16="http://schemas.microsoft.com/office/drawing/2014/main" val="2225018883"/>
                  </a:ext>
                </a:extLst>
              </a:tr>
              <a:tr h="181996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>
                          <a:effectLst/>
                        </a:rPr>
                        <a:t>Zrušit firmu Compzity, zaměřit se na protipovodňovoá opatření nad Bukovou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extLst>
                  <a:ext uri="{0D108BD9-81ED-4DB2-BD59-A6C34878D82A}">
                    <a16:rowId xmlns:a16="http://schemas.microsoft.com/office/drawing/2014/main" val="2976957588"/>
                  </a:ext>
                </a:extLst>
              </a:tr>
              <a:tr h="545987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>
                          <a:effectLst/>
                        </a:rPr>
                        <a:t>Vadí mi stále noví občané tmavé pleti, kteří se sem stěhují a nemají k obci žádný vztah, ničeho si neváží. děti mají v hlavách vši, které potom mají naše děti a škola jim je nemlže kontrolovat hlavy, protože je to diskriminuje.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extLst>
                  <a:ext uri="{0D108BD9-81ED-4DB2-BD59-A6C34878D82A}">
                    <a16:rowId xmlns:a16="http://schemas.microsoft.com/office/drawing/2014/main" val="2435788993"/>
                  </a:ext>
                </a:extLst>
              </a:tr>
              <a:tr h="181996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>
                          <a:effectLst/>
                        </a:rPr>
                        <a:t>Mohl by se postavit most do bývalé Matouškové zahrady a udělat tam park z lavičkami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extLst>
                  <a:ext uri="{0D108BD9-81ED-4DB2-BD59-A6C34878D82A}">
                    <a16:rowId xmlns:a16="http://schemas.microsoft.com/office/drawing/2014/main" val="1895010431"/>
                  </a:ext>
                </a:extLst>
              </a:tr>
              <a:tr h="181996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>
                          <a:effectLst/>
                        </a:rPr>
                        <a:t>vadí -znečistěná vozovka końskými exkrementy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extLst>
                  <a:ext uri="{0D108BD9-81ED-4DB2-BD59-A6C34878D82A}">
                    <a16:rowId xmlns:a16="http://schemas.microsoft.com/office/drawing/2014/main" val="1977433958"/>
                  </a:ext>
                </a:extLst>
              </a:tr>
              <a:tr h="181996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 dirty="0">
                          <a:effectLst/>
                        </a:rPr>
                        <a:t>Uvítala bych více odpadkových košů v obci, lepší a vstřícnější komunikaci některých zaměstnanců obce.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extLst>
                  <a:ext uri="{0D108BD9-81ED-4DB2-BD59-A6C34878D82A}">
                    <a16:rowId xmlns:a16="http://schemas.microsoft.com/office/drawing/2014/main" val="3678301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619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D9008B-A8A3-4460-B507-A2A27F8A9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7" y="152400"/>
            <a:ext cx="11667066" cy="729343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41. Vaše další náměty, připomínky, komentáře:</a:t>
            </a: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7AB0F178-D1C9-419D-BA38-43B40115CD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383929"/>
              </p:ext>
            </p:extLst>
          </p:nvPr>
        </p:nvGraphicFramePr>
        <p:xfrm>
          <a:off x="262467" y="1064623"/>
          <a:ext cx="11667065" cy="52946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67065">
                  <a:extLst>
                    <a:ext uri="{9D8B030D-6E8A-4147-A177-3AD203B41FA5}">
                      <a16:colId xmlns:a16="http://schemas.microsoft.com/office/drawing/2014/main" val="4152343862"/>
                    </a:ext>
                  </a:extLst>
                </a:gridCol>
              </a:tblGrid>
              <a:tr h="27573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>
                          <a:effectLst/>
                        </a:rPr>
                        <a:t>Zlepšit pořádek kolem popelnic, vadí přibívající množství Romů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20565023"/>
                  </a:ext>
                </a:extLst>
              </a:tr>
              <a:tr h="551461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>
                          <a:effectLst/>
                        </a:rPr>
                        <a:t>Větší pořádek v dědině, je to katastrofa. Zaměstnat více žen na úklid. Upozornit majitele pošty, aby bylo dbáno v okolí budovy o popelnice.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39935621"/>
                  </a:ext>
                </a:extLst>
              </a:tr>
              <a:tr h="516106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 dirty="0">
                          <a:effectLst/>
                        </a:rPr>
                        <a:t>Co chcete nabídnout pro případné zájemce o bydlení v Bukové. Za posledních 20 let jsme neudělali vůbec nic - kromě mostů a zastávek (díky povodni -mají si občané přát další povodeň?)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3219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>
                          <a:effectLst/>
                        </a:rPr>
                        <a:t>Přeji naší obci ať se jí daří a lidé jsou zde spokojení.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40664860"/>
                  </a:ext>
                </a:extLst>
              </a:tr>
              <a:tr h="27573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>
                          <a:effectLst/>
                        </a:rPr>
                        <a:t>větší péče o zeleň, vysazování stromů, alejí, okrasných dřevin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59177328"/>
                  </a:ext>
                </a:extLst>
              </a:tr>
              <a:tr h="27573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>
                          <a:effectLst/>
                        </a:rPr>
                        <a:t>retardéry u mateřské i základní školy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77540502"/>
                  </a:ext>
                </a:extLst>
              </a:tr>
              <a:tr h="27573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>
                          <a:effectLst/>
                        </a:rPr>
                        <a:t>Velice si přeji, aby se uskutečnila rekonstrukce rybníku v Horních Heřmanicích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15933337"/>
                  </a:ext>
                </a:extLst>
              </a:tr>
              <a:tr h="39201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>
                          <a:effectLst/>
                        </a:rPr>
                        <a:t>Pozemek naproti zbrojnice dejte do nájmu nebo odprodejte hasičům. Vlakové nádraží budovu buď rekonstrujte nebo zbourejte. Obecní kanalizaci + vodovod vlastnite, neprodávejte ani pronájem.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25639660"/>
                  </a:ext>
                </a:extLst>
              </a:tr>
              <a:tr h="36661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>
                          <a:effectLst/>
                        </a:rPr>
                        <a:t>Vyhrazená lokalita pro Rómy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65008769"/>
                  </a:ext>
                </a:extLst>
              </a:tr>
              <a:tr h="34488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>
                          <a:effectLst/>
                        </a:rPr>
                        <a:t>p. fuska by si měl uklízet po svém psovi, neustále to uklízíme my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2842654"/>
                  </a:ext>
                </a:extLst>
              </a:tr>
              <a:tr h="59747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 dirty="0">
                          <a:effectLst/>
                        </a:rPr>
                        <a:t>udržovat příkopy, více menších rybníčků, </a:t>
                      </a:r>
                      <a:r>
                        <a:rPr lang="cs-CZ" sz="1600" b="1" u="none" strike="noStrike" dirty="0" err="1">
                          <a:effectLst/>
                        </a:rPr>
                        <a:t>tů%nky</a:t>
                      </a:r>
                      <a:r>
                        <a:rPr lang="cs-CZ" sz="1600" b="1" u="none" strike="noStrike" dirty="0">
                          <a:effectLst/>
                        </a:rPr>
                        <a:t>. Vysazovat aleje, remízky, řady topolů a rychle rostoucích dřevin pro zpomalení rychlosti větru, najít a upravit studánku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47263995"/>
                  </a:ext>
                </a:extLst>
              </a:tr>
              <a:tr h="27573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>
                          <a:effectLst/>
                        </a:rPr>
                        <a:t>Udělat nové hřiště. Nebo aspoň udělat zavlažování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40625453"/>
                  </a:ext>
                </a:extLst>
              </a:tr>
              <a:tr h="27573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>
                          <a:effectLst/>
                        </a:rPr>
                        <a:t>Vytvořevní bezpoplatkové zóny pro celou obec Bernatice, včetně Bukové a H. Heřmanic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00850583"/>
                  </a:ext>
                </a:extLst>
              </a:tr>
              <a:tr h="516994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 dirty="0">
                          <a:effectLst/>
                        </a:rPr>
                        <a:t>Uvítal bych radikální snížení počtu romských obyvatel. Z obce takto zmizí veškeré krádeže, potyčky.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6065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9085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D9008B-A8A3-4460-B507-A2A27F8A9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7" y="152400"/>
            <a:ext cx="11667066" cy="729343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41. Vaše další náměty, připomínky, komentáře:</a:t>
            </a: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B092A56F-7460-4150-8846-2C7679533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849664"/>
              </p:ext>
            </p:extLst>
          </p:nvPr>
        </p:nvGraphicFramePr>
        <p:xfrm>
          <a:off x="262467" y="1342571"/>
          <a:ext cx="11667065" cy="41728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67065">
                  <a:extLst>
                    <a:ext uri="{9D8B030D-6E8A-4147-A177-3AD203B41FA5}">
                      <a16:colId xmlns:a16="http://schemas.microsoft.com/office/drawing/2014/main" val="3488091793"/>
                    </a:ext>
                  </a:extLst>
                </a:gridCol>
              </a:tblGrid>
              <a:tr h="373743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>
                          <a:effectLst/>
                        </a:rPr>
                        <a:t>PŘIPOMÍNKA K NOČNÍMU RUŠENÍ KLIDU PSI!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30168850"/>
                  </a:ext>
                </a:extLst>
              </a:tr>
              <a:tr h="502194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>
                          <a:effectLst/>
                        </a:rPr>
                        <a:t>Budova nádraží - snad by byla možná částečná oprava tak, aby nebyla ostudou naší obce. Lepší úklid ploch u nádraží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39018391"/>
                  </a:ext>
                </a:extLst>
              </a:tr>
              <a:tr h="373743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>
                          <a:effectLst/>
                        </a:rPr>
                        <a:t>Proč se na stavební úpravy a zednické práce neoslovují místní firmy.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22436351"/>
                  </a:ext>
                </a:extLst>
              </a:tr>
              <a:tr h="747486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 dirty="0">
                          <a:effectLst/>
                        </a:rPr>
                        <a:t>Autobusová zastávka č. 7 + Buková - nefunkční, nepřízeň počasí. Historie obce - zachovat budovu vlak nádraží. Kontaktovat majitele neudržovaných a zanedbaných nemovitostí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0243226"/>
                  </a:ext>
                </a:extLst>
              </a:tr>
              <a:tr h="373743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>
                          <a:effectLst/>
                        </a:rPr>
                        <a:t>Rekonstrukce nádražní budovy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43845586"/>
                  </a:ext>
                </a:extLst>
              </a:tr>
              <a:tr h="373743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>
                          <a:effectLst/>
                        </a:rPr>
                        <a:t>Pro nemohoucí důchodce roznáška obědů do bytu.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40960790"/>
                  </a:ext>
                </a:extLst>
              </a:tr>
              <a:tr h="576216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 dirty="0">
                          <a:effectLst/>
                        </a:rPr>
                        <a:t>mám zájem o zachování vlakového nádraží-budovy .velmi by mne potěšilo ,kdyby se obnovil rybník v </a:t>
                      </a:r>
                      <a:r>
                        <a:rPr lang="cs-CZ" sz="1600" b="1" u="none" strike="noStrike" dirty="0" err="1">
                          <a:effectLst/>
                        </a:rPr>
                        <a:t>Heřmanicích,případně</a:t>
                      </a:r>
                      <a:r>
                        <a:rPr lang="cs-CZ" sz="1600" b="1" u="none" strike="noStrike" dirty="0">
                          <a:effectLst/>
                        </a:rPr>
                        <a:t> vybudování </a:t>
                      </a:r>
                      <a:r>
                        <a:rPr lang="cs-CZ" sz="1600" b="1" u="none" strike="noStrike" dirty="0" err="1">
                          <a:effectLst/>
                        </a:rPr>
                        <a:t>koupaliště,jinak</a:t>
                      </a:r>
                      <a:r>
                        <a:rPr lang="cs-CZ" sz="1600" b="1" u="none" strike="noStrike" dirty="0">
                          <a:effectLst/>
                        </a:rPr>
                        <a:t> radary při vjezdu do obce, případně cyklostezky do okolních obcí.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97328172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>
                          <a:effectLst/>
                        </a:rPr>
                        <a:t>Zlepšit pořádek kolem popelnic. Vadí přibívající množství Romů.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6998162"/>
                  </a:ext>
                </a:extLst>
              </a:tr>
              <a:tr h="567509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 dirty="0">
                          <a:effectLst/>
                        </a:rPr>
                        <a:t>Nelíbí se mi, když </a:t>
                      </a:r>
                      <a:r>
                        <a:rPr lang="cs-CZ" sz="1600" b="1" u="none" strike="noStrike" dirty="0" err="1">
                          <a:effectLst/>
                        </a:rPr>
                        <a:t>Agroholding</a:t>
                      </a:r>
                      <a:r>
                        <a:rPr lang="cs-CZ" sz="1600" b="1" u="none" strike="noStrike" dirty="0">
                          <a:effectLst/>
                        </a:rPr>
                        <a:t> jezdí přes vesnici se slámou, nebo když dělají podzimní práce na polích, pak ta cesta vypadá 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2467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7279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D0CA568-3E6C-4FF8-8CE5-122E18DD1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2874" y="4916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050" name="Obrázek 2" descr="W:\PUBLICITA\VIZUÁLNÍ_IDENTITA\loga\OPZ\logo_OPZ_barevne.jpg">
            <a:extLst>
              <a:ext uri="{FF2B5EF4-FFF2-40B4-BE49-F238E27FC236}">
                <a16:creationId xmlns:a16="http://schemas.microsoft.com/office/drawing/2014/main" id="{A9DECD5E-C1BB-421C-A34A-23015032A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00" y="95727"/>
            <a:ext cx="2949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7">
            <a:extLst>
              <a:ext uri="{FF2B5EF4-FFF2-40B4-BE49-F238E27FC236}">
                <a16:creationId xmlns:a16="http://schemas.microsoft.com/office/drawing/2014/main" id="{7E7FC14F-4A0D-406D-AB96-FFB70C16E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9060" y="1763752"/>
            <a:ext cx="7766936" cy="1646302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Děkujeme za pozornost.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BB296A4-EB76-423A-9AC2-36881C2C8113}"/>
              </a:ext>
            </a:extLst>
          </p:cNvPr>
          <p:cNvSpPr txBox="1"/>
          <p:nvPr/>
        </p:nvSpPr>
        <p:spPr>
          <a:xfrm>
            <a:off x="5628442" y="4216893"/>
            <a:ext cx="3487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Ing. Josef Smetana</a:t>
            </a:r>
          </a:p>
          <a:p>
            <a:r>
              <a:rPr lang="cs-CZ" sz="2000" dirty="0"/>
              <a:t>Ing. Petra Křivánková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B70CD68-7825-41CC-80F9-E99912E67B4D}"/>
              </a:ext>
            </a:extLst>
          </p:cNvPr>
          <p:cNvSpPr/>
          <p:nvPr/>
        </p:nvSpPr>
        <p:spPr>
          <a:xfrm>
            <a:off x="3909228" y="0"/>
            <a:ext cx="6920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Obnova a rozvoj duchovního a společenského života na venkově. CZ.03.4.74/0.0/0.0/17_080/0010117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76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649128-5DFB-475B-979B-F7EB06612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458" y="247173"/>
            <a:ext cx="7960264" cy="1320800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1. </a:t>
            </a:r>
            <a:r>
              <a:rPr lang="pt-BR" dirty="0">
                <a:solidFill>
                  <a:srgbClr val="FF0000"/>
                </a:solidFill>
              </a:rPr>
              <a:t>Jak se Vám v Bernarticích žije?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6FE4575-6561-464F-ABCE-A67EF6434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03" y="1493654"/>
            <a:ext cx="9627429" cy="420924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892E1EC-DB1F-4647-BEF8-6B8F51957C34}"/>
              </a:ext>
            </a:extLst>
          </p:cNvPr>
          <p:cNvSpPr txBox="1"/>
          <p:nvPr/>
        </p:nvSpPr>
        <p:spPr>
          <a:xfrm>
            <a:off x="4240590" y="3366254"/>
            <a:ext cx="730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3,7%</a:t>
            </a:r>
          </a:p>
        </p:txBody>
      </p:sp>
    </p:spTree>
    <p:extLst>
      <p:ext uri="{BB962C8B-B14F-4D97-AF65-F5344CB8AC3E}">
        <p14:creationId xmlns:p14="http://schemas.microsoft.com/office/powerpoint/2010/main" val="2125513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845543-2783-4C24-B4BB-03ADF56B1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82" y="205350"/>
            <a:ext cx="9267375" cy="1320800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2. Co se Vám na naší obci nejvíce </a:t>
            </a:r>
            <a:r>
              <a:rPr lang="cs-CZ" u="sng" dirty="0">
                <a:solidFill>
                  <a:srgbClr val="FF0000"/>
                </a:solidFill>
              </a:rPr>
              <a:t>NELÍBÍ</a:t>
            </a:r>
            <a:r>
              <a:rPr lang="cs-CZ" dirty="0">
                <a:solidFill>
                  <a:srgbClr val="FF0000"/>
                </a:solidFill>
              </a:rPr>
              <a:t>?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C85C4E99-50A3-4F81-89F7-98BA44AD4A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9355194"/>
              </p:ext>
            </p:extLst>
          </p:nvPr>
        </p:nvGraphicFramePr>
        <p:xfrm>
          <a:off x="443883" y="1021507"/>
          <a:ext cx="110527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7235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845543-2783-4C24-B4BB-03ADF56B1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74" y="115238"/>
            <a:ext cx="11562109" cy="13208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3. Pokud se Vám nelíbí něco dalšího, uveďte: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BB18DA18-3FA7-4340-B58D-D016910A15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1214435"/>
              </p:ext>
            </p:extLst>
          </p:nvPr>
        </p:nvGraphicFramePr>
        <p:xfrm>
          <a:off x="-381876" y="775638"/>
          <a:ext cx="12259243" cy="4576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délník 4">
            <a:extLst>
              <a:ext uri="{FF2B5EF4-FFF2-40B4-BE49-F238E27FC236}">
                <a16:creationId xmlns:a16="http://schemas.microsoft.com/office/drawing/2014/main" id="{8292E430-BA06-4916-AF10-5907718AB6DA}"/>
              </a:ext>
            </a:extLst>
          </p:cNvPr>
          <p:cNvSpPr/>
          <p:nvPr/>
        </p:nvSpPr>
        <p:spPr>
          <a:xfrm>
            <a:off x="182209" y="5352599"/>
            <a:ext cx="118275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400" b="1" u="sng" dirty="0"/>
              <a:t>Další </a:t>
            </a:r>
            <a:r>
              <a:rPr lang="cs-CZ" sz="1400" b="1" dirty="0">
                <a:solidFill>
                  <a:srgbClr val="FF0000"/>
                </a:solidFill>
              </a:rPr>
              <a:t>(jednohlasé)</a:t>
            </a:r>
            <a:r>
              <a:rPr lang="cs-CZ" sz="1400" b="1" dirty="0"/>
              <a:t>:</a:t>
            </a:r>
            <a:r>
              <a:rPr lang="cs-CZ" sz="1400" b="1" dirty="0">
                <a:solidFill>
                  <a:srgbClr val="FF0000"/>
                </a:solidFill>
              </a:rPr>
              <a:t> </a:t>
            </a:r>
            <a:r>
              <a:rPr lang="cs-CZ" sz="1400" b="1" dirty="0"/>
              <a:t>Špatný signál pro operátory sítě Vodafone, nízké platy, dražší potraviny než ve středočeském kraji, neochota vedení obce při řešení prostoru pro Motokrosovou trať, popíjení alkoholu v přístřešku u hospody mimo pracovní dobu restaurace, dostupnost kvalitní lékařské péče, malá výstavba domů pro důchodce, špatné stavy veřejných domů, </a:t>
            </a:r>
            <a:r>
              <a:rPr lang="cs-CZ" sz="1400" b="1" dirty="0" err="1"/>
              <a:t>Zbory</a:t>
            </a:r>
            <a:r>
              <a:rPr lang="cs-CZ" sz="1400" b="1" dirty="0"/>
              <a:t> kolem p. </a:t>
            </a:r>
            <a:r>
              <a:rPr lang="cs-CZ" sz="1400" b="1" dirty="0" err="1"/>
              <a:t>Harazimových</a:t>
            </a:r>
            <a:r>
              <a:rPr lang="cs-CZ" sz="1400" b="1" dirty="0"/>
              <a:t>, Zastupitelé se starají spíše o své zájmy než o zájmy občanů, Zvýšený počet přistěhování, Poškozování veřejného prostranství (hřiště), chlorovat vodu pouze v rámci udržitelnosti systému, zapojení se více důchodců na posezení na domečku, Vztahy ke svému okolí, rozbitý nefunkční vodojem, protipovodňová nádrž v Bukové</a:t>
            </a:r>
          </a:p>
        </p:txBody>
      </p:sp>
    </p:spTree>
    <p:extLst>
      <p:ext uri="{BB962C8B-B14F-4D97-AF65-F5344CB8AC3E}">
        <p14:creationId xmlns:p14="http://schemas.microsoft.com/office/powerpoint/2010/main" val="309077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A35EA4-BB1B-4485-8A31-56CCFEB79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28" y="177554"/>
            <a:ext cx="9611884" cy="129614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4. Co se Vám naopak v naší obci nejvíce </a:t>
            </a:r>
            <a:r>
              <a:rPr lang="cs-CZ" u="sng" dirty="0">
                <a:solidFill>
                  <a:srgbClr val="FF0000"/>
                </a:solidFill>
              </a:rPr>
              <a:t>LÍBÍ</a:t>
            </a:r>
            <a:r>
              <a:rPr lang="cs-CZ" dirty="0">
                <a:solidFill>
                  <a:srgbClr val="FF0000"/>
                </a:solidFill>
              </a:rPr>
              <a:t>?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6588CFEE-ADDF-4066-8497-1B257832FC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0801339"/>
              </p:ext>
            </p:extLst>
          </p:nvPr>
        </p:nvGraphicFramePr>
        <p:xfrm>
          <a:off x="-529359" y="914400"/>
          <a:ext cx="12283394" cy="4891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2E7C93BE-5857-4DEA-8B53-BD1BD0679FA1}"/>
              </a:ext>
            </a:extLst>
          </p:cNvPr>
          <p:cNvSpPr txBox="1"/>
          <p:nvPr/>
        </p:nvSpPr>
        <p:spPr>
          <a:xfrm>
            <a:off x="242328" y="5801554"/>
            <a:ext cx="11511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Další </a:t>
            </a:r>
            <a:r>
              <a:rPr lang="cs-CZ" b="1" dirty="0">
                <a:solidFill>
                  <a:srgbClr val="FF0000"/>
                </a:solidFill>
              </a:rPr>
              <a:t>(jednohlasé)</a:t>
            </a:r>
            <a:r>
              <a:rPr lang="cs-CZ" b="1" dirty="0"/>
              <a:t>: Bývalý starosta (Likérka); Dobrá dostupnost obchodů; Fara; Hezky opravený dům i s prostranstvím u nádraží - chlouba </a:t>
            </a:r>
            <a:r>
              <a:rPr lang="cs-CZ" b="1" dirty="0" err="1"/>
              <a:t>Bernatic</a:t>
            </a:r>
            <a:r>
              <a:rPr lang="cs-CZ" b="1" dirty="0"/>
              <a:t>; Renovace objektu po povodních; Večerka; Vodní plochy-rybník, potok</a:t>
            </a:r>
          </a:p>
        </p:txBody>
      </p:sp>
    </p:spTree>
    <p:extLst>
      <p:ext uri="{BB962C8B-B14F-4D97-AF65-F5344CB8AC3E}">
        <p14:creationId xmlns:p14="http://schemas.microsoft.com/office/powerpoint/2010/main" val="1300686810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16696</TotalTime>
  <Words>2798</Words>
  <Application>Microsoft Office PowerPoint</Application>
  <PresentationFormat>Širokoúhlá obrazovka</PresentationFormat>
  <Paragraphs>274</Paragraphs>
  <Slides>54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60" baseType="lpstr">
      <vt:lpstr>Arial</vt:lpstr>
      <vt:lpstr>Calibri</vt:lpstr>
      <vt:lpstr>Times New Roman</vt:lpstr>
      <vt:lpstr>Trebuchet MS</vt:lpstr>
      <vt:lpstr>Wingdings 3</vt:lpstr>
      <vt:lpstr>Fazeta</vt:lpstr>
      <vt:lpstr>Program rozvoje obce Bernartice  na období 2021–2027:   Diskuzní setkání občanů a výsledky dotazníku pro obyvatele.</vt:lpstr>
      <vt:lpstr>Obsah Programu rozvoje obce:</vt:lpstr>
      <vt:lpstr>Obsah Programu rozvoje obce:</vt:lpstr>
      <vt:lpstr>Výsledky dotazníkového šetření.</vt:lpstr>
      <vt:lpstr>                            Účast:</vt:lpstr>
      <vt:lpstr>1. Jak se Vám v Bernarticích žije?</vt:lpstr>
      <vt:lpstr>2. Co se Vám na naší obci nejvíce NELÍBÍ?</vt:lpstr>
      <vt:lpstr>3. Pokud se Vám nelíbí něco dalšího, uveďte:</vt:lpstr>
      <vt:lpstr>4. Co se Vám naopak v naší obci nejvíce LÍBÍ?</vt:lpstr>
      <vt:lpstr>5. Jaké služby Vám v obci schází?</vt:lpstr>
      <vt:lpstr>6. Jak hodnotíte dostupnost obce veřejnou dopravou?</vt:lpstr>
      <vt:lpstr>7. Pokud máte k veřejné dopravě výhrady, napište jaké:</vt:lpstr>
      <vt:lpstr>8. Má obec investovat do…</vt:lpstr>
      <vt:lpstr>9. Chybí v Bernarticích nájemní byty?</vt:lpstr>
      <vt:lpstr>10. Jste spokojeni s...</vt:lpstr>
      <vt:lpstr>11. Měla by se obec zaměřit na pozemky pro výstavbu rodinných domů?</vt:lpstr>
      <vt:lpstr>12. Měla by se obec zaměřit na rozšíření internetu optickým kabelem?</vt:lpstr>
      <vt:lpstr>13. Péče o veřejnou zeleň je? </vt:lpstr>
      <vt:lpstr>14. Jak jste spokojeni s… (Každý bod oznámkujte jako ve škole známkami 1–5 dle toho, jak jste s ním spokojeni): </vt:lpstr>
      <vt:lpstr>14. Jak jste spokojeni s… (Každý bod oznámkujte jako ve škole známkami 1–5 dle toho, jak jste s ním spokojeni): </vt:lpstr>
      <vt:lpstr>14. Jak jste spokojeni s… (Každý bod oznámkujte jako ve škole známkami 1–5 dle toho, jak jste s ním spokojeni): </vt:lpstr>
      <vt:lpstr>15. Pokud Vám nevyhovuje kvalita místních komunikací, napište kde (které ulice):</vt:lpstr>
      <vt:lpstr>15. Pokud Vám nevyhovuje kvalita místních komunikací, napište kde (které ulice):</vt:lpstr>
      <vt:lpstr>16. Pokud máte výhrady k dopravní situaci v obci, napište je (co a kde upravit, kde omezit rychlost, jaké zlepšení):</vt:lpstr>
      <vt:lpstr>17. Pokud vám nevyhovuje kvalita zimní údržby komunikací, napište proč a kde (které ulice):</vt:lpstr>
      <vt:lpstr>18. Schvalujete případný zákaz volného pálení listí a drobných větví?</vt:lpstr>
      <vt:lpstr>19. Schvalujete případný zákaz hlučných prací – např. řezání, sekání o nedělích a svátcích?</vt:lpstr>
      <vt:lpstr>20. Chybí v obci dopravní zrcadla? Pokud ano, napište kde: </vt:lpstr>
      <vt:lpstr>21. Umístili byste někde po obci retardéry? Pokud ano, napište kde: </vt:lpstr>
      <vt:lpstr>22. Uvítali byste v obci koupaliště s přírodním čištěním vody (biotop)?</vt:lpstr>
      <vt:lpstr>23. Partnerství s městysem Diedorf (Německo) vidíte jako:</vt:lpstr>
      <vt:lpstr>24. Uvítali byste rozšíření sportovního vyžití pro dospívající a dospělé (např. posilovací stroje v intravilánu obce)?</vt:lpstr>
      <vt:lpstr>25. Pokud byste uvítali sportovní vyžití pro dospívající a dospělé, napište co:</vt:lpstr>
      <vt:lpstr>26. Uvítali byste další dětské hřiště – mimo mateřskou školku?</vt:lpstr>
      <vt:lpstr>27. Pokud ano, kde?</vt:lpstr>
      <vt:lpstr>27. Pokud ano, kde?</vt:lpstr>
      <vt:lpstr>28. Navštěvuji Tančírnu v Račím údolí a její kulturní program:</vt:lpstr>
      <vt:lpstr>29. Pokud máte výhrady k třídění odpadu, napište:</vt:lpstr>
      <vt:lpstr>30. Má obec zavést evidenci sběru komunálního odpadu a motivovat obyvatele Bernartic k většímu třídění snížením poplatku za popelnice?</vt:lpstr>
      <vt:lpstr>31. Otázky k bioodpadu: </vt:lpstr>
      <vt:lpstr>32. Základní směr rozvoje obce:</vt:lpstr>
      <vt:lpstr>33. Měla by se obec zaměřit na vytváření podmínek pro podnikání a rozšíření pracovních příležitostí?</vt:lpstr>
      <vt:lpstr>34. Má obec jako zřizovatel základní školy usilovat o vytváření podmínek pro zapojení odborníků jako asistent pedagoga, speciální pedagog, dětský klinický psycholog, a to pro potřeby žáků, rodičů a pedagogického sboru?</vt:lpstr>
      <vt:lpstr>35. Máte v Bernarticích trvalé bydliště?</vt:lpstr>
      <vt:lpstr>36. Ve které části obce žijete?</vt:lpstr>
      <vt:lpstr>37. Jste:</vt:lpstr>
      <vt:lpstr>38. Váš věk:</vt:lpstr>
      <vt:lpstr>39. V obci:</vt:lpstr>
      <vt:lpstr>40. Typ Vaší domácnosti:</vt:lpstr>
      <vt:lpstr>41. Vaše další náměty, připomínky, komentáře:</vt:lpstr>
      <vt:lpstr>41. Vaše další náměty, připomínky, komentáře:</vt:lpstr>
      <vt:lpstr>41. Vaše další náměty, připomínky, komentáře:</vt:lpstr>
      <vt:lpstr>41. Vaše další náměty, připomínky, komentáře:</vt:lpstr>
      <vt:lpstr>Děkujeme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rozvoje obce</dc:title>
  <dc:creator>Uživatel</dc:creator>
  <cp:lastModifiedBy>Uživatel</cp:lastModifiedBy>
  <cp:revision>158</cp:revision>
  <dcterms:created xsi:type="dcterms:W3CDTF">2017-10-24T07:23:31Z</dcterms:created>
  <dcterms:modified xsi:type="dcterms:W3CDTF">2020-06-25T14:28:13Z</dcterms:modified>
</cp:coreProperties>
</file>